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850"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image" Target="../media/image7.wmf"/><Relationship Id="rId1" Type="http://schemas.openxmlformats.org/officeDocument/2006/relationships/image" Target="../media/image6.wmf"/><Relationship Id="rId6" Type="http://schemas.openxmlformats.org/officeDocument/2006/relationships/image" Target="../media/image11.wmf"/><Relationship Id="rId5" Type="http://schemas.openxmlformats.org/officeDocument/2006/relationships/image" Target="../media/image10.wmf"/><Relationship Id="rId4" Type="http://schemas.openxmlformats.org/officeDocument/2006/relationships/image" Target="../media/image9.wmf"/><Relationship Id="rId9"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5" Type="http://schemas.openxmlformats.org/officeDocument/2006/relationships/image" Target="../media/image19.wmf"/><Relationship Id="rId4"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image" Target="../media/image25.wmf"/><Relationship Id="rId7" Type="http://schemas.openxmlformats.org/officeDocument/2006/relationships/image" Target="../media/image29.wmf"/><Relationship Id="rId2" Type="http://schemas.openxmlformats.org/officeDocument/2006/relationships/image" Target="../media/image10.wmf"/><Relationship Id="rId1" Type="http://schemas.openxmlformats.org/officeDocument/2006/relationships/image" Target="../media/image24.wmf"/><Relationship Id="rId6" Type="http://schemas.openxmlformats.org/officeDocument/2006/relationships/image" Target="../media/image28.wmf"/><Relationship Id="rId5" Type="http://schemas.openxmlformats.org/officeDocument/2006/relationships/image" Target="../media/image27.wmf"/><Relationship Id="rId10" Type="http://schemas.openxmlformats.org/officeDocument/2006/relationships/image" Target="../media/image32.wmf"/><Relationship Id="rId4" Type="http://schemas.openxmlformats.org/officeDocument/2006/relationships/image" Target="../media/image26.wmf"/><Relationship Id="rId9"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6.wmf"/><Relationship Id="rId7" Type="http://schemas.openxmlformats.org/officeDocument/2006/relationships/image" Target="../media/image40.wmf"/><Relationship Id="rId2" Type="http://schemas.openxmlformats.org/officeDocument/2006/relationships/image" Target="../media/image35.wmf"/><Relationship Id="rId1" Type="http://schemas.openxmlformats.org/officeDocument/2006/relationships/image" Target="../media/image34.wmf"/><Relationship Id="rId6" Type="http://schemas.openxmlformats.org/officeDocument/2006/relationships/image" Target="../media/image39.wmf"/><Relationship Id="rId5" Type="http://schemas.openxmlformats.org/officeDocument/2006/relationships/image" Target="../media/image38.wmf"/><Relationship Id="rId4" Type="http://schemas.openxmlformats.org/officeDocument/2006/relationships/image" Target="../media/image3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 Id="rId6" Type="http://schemas.openxmlformats.org/officeDocument/2006/relationships/image" Target="../media/image52.wmf"/><Relationship Id="rId5" Type="http://schemas.openxmlformats.org/officeDocument/2006/relationships/image" Target="../media/image51.wmf"/><Relationship Id="rId4" Type="http://schemas.openxmlformats.org/officeDocument/2006/relationships/image" Target="../media/image5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25.10.2023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25.10.2023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25.10.2023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25.10.2023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25.10.2023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25.10.2023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25.10.2023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25.10.2023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25.10.2023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25.10.2023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25.10.2023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25.10.2023</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10" Type="http://schemas.openxmlformats.org/officeDocument/2006/relationships/image" Target="../media/image5.wmf"/><Relationship Id="rId4" Type="http://schemas.openxmlformats.org/officeDocument/2006/relationships/image" Target="../media/image2.wmf"/><Relationship Id="rId9"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oleObject" Target="../embeddings/oleObject10.bin"/><Relationship Id="rId18" Type="http://schemas.openxmlformats.org/officeDocument/2006/relationships/image" Target="../media/image13.wmf"/><Relationship Id="rId3" Type="http://schemas.openxmlformats.org/officeDocument/2006/relationships/oleObject" Target="../embeddings/oleObject5.bin"/><Relationship Id="rId21" Type="http://schemas.openxmlformats.org/officeDocument/2006/relationships/oleObject" Target="../embeddings/oleObject14.bin"/><Relationship Id="rId7" Type="http://schemas.openxmlformats.org/officeDocument/2006/relationships/oleObject" Target="../embeddings/oleObject7.bin"/><Relationship Id="rId12" Type="http://schemas.openxmlformats.org/officeDocument/2006/relationships/image" Target="../media/image10.wmf"/><Relationship Id="rId17" Type="http://schemas.openxmlformats.org/officeDocument/2006/relationships/oleObject" Target="../embeddings/oleObject12.bin"/><Relationship Id="rId2" Type="http://schemas.openxmlformats.org/officeDocument/2006/relationships/slideLayout" Target="../slideLayouts/slideLayout2.xml"/><Relationship Id="rId16" Type="http://schemas.openxmlformats.org/officeDocument/2006/relationships/image" Target="../media/image12.wmf"/><Relationship Id="rId20" Type="http://schemas.openxmlformats.org/officeDocument/2006/relationships/image" Target="../media/image14.wmf"/><Relationship Id="rId1" Type="http://schemas.openxmlformats.org/officeDocument/2006/relationships/vmlDrawing" Target="../drawings/vmlDrawing2.vml"/><Relationship Id="rId6" Type="http://schemas.openxmlformats.org/officeDocument/2006/relationships/image" Target="../media/image7.wmf"/><Relationship Id="rId11" Type="http://schemas.openxmlformats.org/officeDocument/2006/relationships/oleObject" Target="../embeddings/oleObject9.bin"/><Relationship Id="rId5" Type="http://schemas.openxmlformats.org/officeDocument/2006/relationships/oleObject" Target="../embeddings/oleObject6.bin"/><Relationship Id="rId15" Type="http://schemas.openxmlformats.org/officeDocument/2006/relationships/oleObject" Target="../embeddings/oleObject11.bin"/><Relationship Id="rId10" Type="http://schemas.openxmlformats.org/officeDocument/2006/relationships/image" Target="../media/image9.wmf"/><Relationship Id="rId19" Type="http://schemas.openxmlformats.org/officeDocument/2006/relationships/oleObject" Target="../embeddings/oleObject13.bin"/><Relationship Id="rId4" Type="http://schemas.openxmlformats.org/officeDocument/2006/relationships/image" Target="../media/image6.wmf"/><Relationship Id="rId9" Type="http://schemas.openxmlformats.org/officeDocument/2006/relationships/oleObject" Target="../embeddings/oleObject8.bin"/><Relationship Id="rId14" Type="http://schemas.openxmlformats.org/officeDocument/2006/relationships/image" Target="../media/image11.wmf"/><Relationship Id="rId22" Type="http://schemas.openxmlformats.org/officeDocument/2006/relationships/oleObject" Target="../embeddings/oleObject15.bin"/></Relationships>
</file>

<file path=ppt/slides/_rels/slide4.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6.bin"/><Relationship Id="rId7" Type="http://schemas.openxmlformats.org/officeDocument/2006/relationships/oleObject" Target="../embeddings/oleObject18.bin"/><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6.wmf"/><Relationship Id="rId11" Type="http://schemas.openxmlformats.org/officeDocument/2006/relationships/oleObject" Target="../embeddings/oleObject20.bin"/><Relationship Id="rId5" Type="http://schemas.openxmlformats.org/officeDocument/2006/relationships/oleObject" Target="../embeddings/oleObject17.bin"/><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19.bin"/></Relationships>
</file>

<file path=ppt/slides/_rels/slide5.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21.bin"/><Relationship Id="rId7"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1.wmf"/><Relationship Id="rId5" Type="http://schemas.openxmlformats.org/officeDocument/2006/relationships/oleObject" Target="../embeddings/oleObject22.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24.bin"/></Relationships>
</file>

<file path=ppt/slides/_rels/slide6.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oleObject" Target="../embeddings/oleObject30.bin"/><Relationship Id="rId18" Type="http://schemas.openxmlformats.org/officeDocument/2006/relationships/image" Target="../media/image30.wmf"/><Relationship Id="rId3" Type="http://schemas.openxmlformats.org/officeDocument/2006/relationships/oleObject" Target="../embeddings/oleObject25.bin"/><Relationship Id="rId21" Type="http://schemas.openxmlformats.org/officeDocument/2006/relationships/image" Target="../media/image31.wmf"/><Relationship Id="rId7" Type="http://schemas.openxmlformats.org/officeDocument/2006/relationships/oleObject" Target="../embeddings/oleObject27.bin"/><Relationship Id="rId12" Type="http://schemas.openxmlformats.org/officeDocument/2006/relationships/image" Target="../media/image27.wmf"/><Relationship Id="rId17" Type="http://schemas.openxmlformats.org/officeDocument/2006/relationships/oleObject" Target="../embeddings/oleObject32.bin"/><Relationship Id="rId2" Type="http://schemas.openxmlformats.org/officeDocument/2006/relationships/slideLayout" Target="../slideLayouts/slideLayout2.xml"/><Relationship Id="rId16" Type="http://schemas.openxmlformats.org/officeDocument/2006/relationships/image" Target="../media/image29.wmf"/><Relationship Id="rId20" Type="http://schemas.openxmlformats.org/officeDocument/2006/relationships/oleObject" Target="../embeddings/oleObject33.bin"/><Relationship Id="rId1" Type="http://schemas.openxmlformats.org/officeDocument/2006/relationships/vmlDrawing" Target="../drawings/vmlDrawing5.vml"/><Relationship Id="rId6" Type="http://schemas.openxmlformats.org/officeDocument/2006/relationships/image" Target="../media/image10.wmf"/><Relationship Id="rId11" Type="http://schemas.openxmlformats.org/officeDocument/2006/relationships/oleObject" Target="../embeddings/oleObject29.bin"/><Relationship Id="rId5" Type="http://schemas.openxmlformats.org/officeDocument/2006/relationships/oleObject" Target="../embeddings/oleObject26.bin"/><Relationship Id="rId15" Type="http://schemas.openxmlformats.org/officeDocument/2006/relationships/oleObject" Target="../embeddings/oleObject31.bin"/><Relationship Id="rId23" Type="http://schemas.openxmlformats.org/officeDocument/2006/relationships/image" Target="../media/image32.wmf"/><Relationship Id="rId10" Type="http://schemas.openxmlformats.org/officeDocument/2006/relationships/image" Target="../media/image26.wmf"/><Relationship Id="rId19" Type="http://schemas.openxmlformats.org/officeDocument/2006/relationships/image" Target="../media/image33.wmf"/><Relationship Id="rId4" Type="http://schemas.openxmlformats.org/officeDocument/2006/relationships/image" Target="../media/image24.wmf"/><Relationship Id="rId9" Type="http://schemas.openxmlformats.org/officeDocument/2006/relationships/oleObject" Target="../embeddings/oleObject28.bin"/><Relationship Id="rId14" Type="http://schemas.openxmlformats.org/officeDocument/2006/relationships/image" Target="../media/image28.wmf"/><Relationship Id="rId22" Type="http://schemas.openxmlformats.org/officeDocument/2006/relationships/oleObject" Target="../embeddings/oleObject34.bin"/></Relationships>
</file>

<file path=ppt/slides/_rels/slide7.x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image" Target="../media/image37.wmf"/><Relationship Id="rId18" Type="http://schemas.openxmlformats.org/officeDocument/2006/relationships/image" Target="../media/image39.wmf"/><Relationship Id="rId3" Type="http://schemas.openxmlformats.org/officeDocument/2006/relationships/image" Target="../media/image41.wmf"/><Relationship Id="rId7" Type="http://schemas.openxmlformats.org/officeDocument/2006/relationships/oleObject" Target="../embeddings/oleObject36.bin"/><Relationship Id="rId12" Type="http://schemas.openxmlformats.org/officeDocument/2006/relationships/oleObject" Target="../embeddings/oleObject38.bin"/><Relationship Id="rId17" Type="http://schemas.openxmlformats.org/officeDocument/2006/relationships/oleObject" Target="../embeddings/oleObject40.bin"/><Relationship Id="rId2" Type="http://schemas.openxmlformats.org/officeDocument/2006/relationships/slideLayout" Target="../slideLayouts/slideLayout2.xml"/><Relationship Id="rId16" Type="http://schemas.openxmlformats.org/officeDocument/2006/relationships/image" Target="../media/image38.wmf"/><Relationship Id="rId20" Type="http://schemas.openxmlformats.org/officeDocument/2006/relationships/image" Target="../media/image40.wmf"/><Relationship Id="rId1" Type="http://schemas.openxmlformats.org/officeDocument/2006/relationships/vmlDrawing" Target="../drawings/vmlDrawing6.vml"/><Relationship Id="rId6" Type="http://schemas.openxmlformats.org/officeDocument/2006/relationships/image" Target="../media/image33.wmf"/><Relationship Id="rId11" Type="http://schemas.openxmlformats.org/officeDocument/2006/relationships/image" Target="../media/image36.wmf"/><Relationship Id="rId5" Type="http://schemas.openxmlformats.org/officeDocument/2006/relationships/image" Target="../media/image34.wmf"/><Relationship Id="rId15" Type="http://schemas.openxmlformats.org/officeDocument/2006/relationships/oleObject" Target="../embeddings/oleObject39.bin"/><Relationship Id="rId10" Type="http://schemas.openxmlformats.org/officeDocument/2006/relationships/oleObject" Target="../embeddings/oleObject37.bin"/><Relationship Id="rId19" Type="http://schemas.openxmlformats.org/officeDocument/2006/relationships/oleObject" Target="../embeddings/oleObject41.bin"/><Relationship Id="rId4" Type="http://schemas.openxmlformats.org/officeDocument/2006/relationships/oleObject" Target="../embeddings/oleObject35.bin"/><Relationship Id="rId9" Type="http://schemas.openxmlformats.org/officeDocument/2006/relationships/image" Target="../media/image42.wmf"/><Relationship Id="rId14" Type="http://schemas.openxmlformats.org/officeDocument/2006/relationships/image" Target="../media/image43.wmf"/></Relationships>
</file>

<file path=ppt/slides/_rels/slide8.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image" Target="../media/image45.wmf"/><Relationship Id="rId7"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43.bin"/><Relationship Id="rId5" Type="http://schemas.openxmlformats.org/officeDocument/2006/relationships/image" Target="../media/image44.wmf"/><Relationship Id="rId4" Type="http://schemas.openxmlformats.org/officeDocument/2006/relationships/oleObject" Target="../embeddings/oleObject42.bin"/><Relationship Id="rId9" Type="http://schemas.openxmlformats.org/officeDocument/2006/relationships/oleObject" Target="../embeddings/oleObject45.bin"/></Relationships>
</file>

<file path=ppt/slides/_rels/slide9.xml.rels><?xml version="1.0" encoding="UTF-8" standalone="yes"?>
<Relationships xmlns="http://schemas.openxmlformats.org/package/2006/relationships"><Relationship Id="rId8" Type="http://schemas.openxmlformats.org/officeDocument/2006/relationships/image" Target="../media/image56.wmf"/><Relationship Id="rId13" Type="http://schemas.openxmlformats.org/officeDocument/2006/relationships/oleObject" Target="../embeddings/oleObject49.bin"/><Relationship Id="rId18" Type="http://schemas.openxmlformats.org/officeDocument/2006/relationships/image" Target="../media/image52.wmf"/><Relationship Id="rId3" Type="http://schemas.openxmlformats.org/officeDocument/2006/relationships/image" Target="../media/image53.wmf"/><Relationship Id="rId7" Type="http://schemas.openxmlformats.org/officeDocument/2006/relationships/image" Target="../media/image47.wmf"/><Relationship Id="rId12" Type="http://schemas.openxmlformats.org/officeDocument/2006/relationships/image" Target="../media/image49.wmf"/><Relationship Id="rId17" Type="http://schemas.openxmlformats.org/officeDocument/2006/relationships/oleObject" Target="../embeddings/oleObject51.bin"/><Relationship Id="rId2" Type="http://schemas.openxmlformats.org/officeDocument/2006/relationships/slideLayout" Target="../slideLayouts/slideLayout2.xml"/><Relationship Id="rId16" Type="http://schemas.openxmlformats.org/officeDocument/2006/relationships/image" Target="../media/image51.wmf"/><Relationship Id="rId1" Type="http://schemas.openxmlformats.org/officeDocument/2006/relationships/vmlDrawing" Target="../drawings/vmlDrawing8.vml"/><Relationship Id="rId6" Type="http://schemas.openxmlformats.org/officeDocument/2006/relationships/oleObject" Target="../embeddings/oleObject46.bin"/><Relationship Id="rId11" Type="http://schemas.openxmlformats.org/officeDocument/2006/relationships/oleObject" Target="../embeddings/oleObject48.bin"/><Relationship Id="rId5" Type="http://schemas.openxmlformats.org/officeDocument/2006/relationships/image" Target="../media/image55.wmf"/><Relationship Id="rId15" Type="http://schemas.openxmlformats.org/officeDocument/2006/relationships/oleObject" Target="../embeddings/oleObject50.bin"/><Relationship Id="rId10" Type="http://schemas.openxmlformats.org/officeDocument/2006/relationships/image" Target="../media/image48.wmf"/><Relationship Id="rId4" Type="http://schemas.openxmlformats.org/officeDocument/2006/relationships/image" Target="../media/image54.wmf"/><Relationship Id="rId9" Type="http://schemas.openxmlformats.org/officeDocument/2006/relationships/oleObject" Target="../embeddings/oleObject47.bin"/><Relationship Id="rId14" Type="http://schemas.openxmlformats.org/officeDocument/2006/relationships/image" Target="../media/image50.wmf"/></Relationships>
</file>

<file path=ppt/slides/_rels/slide10.xml.rels><?xml version="1.0" encoding="UTF-8" standalone="yes"?>
<Relationships xmlns="http://schemas.openxmlformats.org/package/2006/relationships"><Relationship Id="rId8" Type="http://schemas.openxmlformats.org/officeDocument/2006/relationships/image" Target="../media/image59.wmf"/><Relationship Id="rId3" Type="http://schemas.openxmlformats.org/officeDocument/2006/relationships/oleObject" Target="../embeddings/oleObject52.bin"/><Relationship Id="rId7"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58.wmf"/><Relationship Id="rId5" Type="http://schemas.openxmlformats.org/officeDocument/2006/relationships/oleObject" Target="../embeddings/oleObject53.bin"/><Relationship Id="rId4" Type="http://schemas.openxmlformats.org/officeDocument/2006/relationships/image" Target="../media/image5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04664"/>
            <a:ext cx="7772400" cy="4851970"/>
          </a:xfrm>
        </p:spPr>
        <p:txBody>
          <a:bodyPr>
            <a:normAutofit fontScale="90000"/>
          </a:bodyPr>
          <a:lstStyle/>
          <a:p>
            <a:r>
              <a:rPr lang="en-US" sz="3300" b="1" dirty="0" smtClean="0">
                <a:latin typeface="Times New Roman" panose="02020603050405020304" pitchFamily="18" charset="0"/>
                <a:cs typeface="Times New Roman" panose="02020603050405020304" pitchFamily="18" charset="0"/>
              </a:rPr>
              <a:t/>
            </a:r>
            <a:br>
              <a:rPr lang="en-US" sz="3300" b="1" dirty="0" smtClean="0">
                <a:latin typeface="Times New Roman" panose="02020603050405020304" pitchFamily="18" charset="0"/>
                <a:cs typeface="Times New Roman" panose="02020603050405020304" pitchFamily="18" charset="0"/>
              </a:rPr>
            </a:br>
            <a:r>
              <a:rPr lang="en-US" sz="3300" b="1" dirty="0">
                <a:latin typeface="Times New Roman" panose="02020603050405020304" pitchFamily="18" charset="0"/>
                <a:cs typeface="Times New Roman" panose="02020603050405020304" pitchFamily="18" charset="0"/>
              </a:rPr>
              <a:t/>
            </a:r>
            <a:br>
              <a:rPr lang="en-US" sz="3300" b="1" dirty="0">
                <a:latin typeface="Times New Roman" panose="02020603050405020304" pitchFamily="18" charset="0"/>
                <a:cs typeface="Times New Roman" panose="02020603050405020304" pitchFamily="18" charset="0"/>
              </a:rPr>
            </a:br>
            <a:r>
              <a:rPr lang="en-US" sz="3300" b="1" dirty="0" smtClean="0">
                <a:latin typeface="Times New Roman" panose="02020603050405020304" pitchFamily="18" charset="0"/>
                <a:cs typeface="Times New Roman" panose="02020603050405020304" pitchFamily="18" charset="0"/>
              </a:rPr>
              <a:t/>
            </a:r>
            <a:br>
              <a:rPr lang="en-US" sz="3300" b="1" dirty="0" smtClean="0">
                <a:latin typeface="Times New Roman" panose="02020603050405020304" pitchFamily="18" charset="0"/>
                <a:cs typeface="Times New Roman" panose="02020603050405020304" pitchFamily="18" charset="0"/>
              </a:rPr>
            </a:br>
            <a:r>
              <a:rPr lang="en-US" sz="3300" b="1" dirty="0">
                <a:latin typeface="Times New Roman" panose="02020603050405020304" pitchFamily="18" charset="0"/>
                <a:cs typeface="Times New Roman" panose="02020603050405020304" pitchFamily="18" charset="0"/>
              </a:rPr>
              <a:t/>
            </a:r>
            <a:br>
              <a:rPr lang="en-US" sz="3300" b="1" dirty="0">
                <a:latin typeface="Times New Roman" panose="02020603050405020304" pitchFamily="18" charset="0"/>
                <a:cs typeface="Times New Roman" panose="02020603050405020304" pitchFamily="18" charset="0"/>
              </a:rPr>
            </a:br>
            <a:r>
              <a:rPr lang="kk-KZ" sz="3300" b="1" dirty="0" smtClean="0">
                <a:latin typeface="Times New Roman" panose="02020603050405020304" pitchFamily="18" charset="0"/>
                <a:cs typeface="Times New Roman" panose="02020603050405020304" pitchFamily="18" charset="0"/>
              </a:rPr>
              <a:t>№</a:t>
            </a:r>
            <a:r>
              <a:rPr lang="kk-KZ" sz="3300" b="1" dirty="0">
                <a:latin typeface="Times New Roman" panose="02020603050405020304" pitchFamily="18" charset="0"/>
                <a:cs typeface="Times New Roman" panose="02020603050405020304" pitchFamily="18" charset="0"/>
              </a:rPr>
              <a:t>2-дәріс.</a:t>
            </a:r>
            <a:r>
              <a:rPr lang="en-US" sz="3300" dirty="0">
                <a:latin typeface="Times New Roman" panose="02020603050405020304" pitchFamily="18" charset="0"/>
                <a:cs typeface="Times New Roman" panose="02020603050405020304" pitchFamily="18" charset="0"/>
              </a:rPr>
              <a:t/>
            </a:r>
            <a:br>
              <a:rPr lang="en-US" sz="3300" dirty="0">
                <a:latin typeface="Times New Roman" panose="02020603050405020304" pitchFamily="18" charset="0"/>
                <a:cs typeface="Times New Roman" panose="02020603050405020304" pitchFamily="18" charset="0"/>
              </a:rPr>
            </a:br>
            <a:r>
              <a:rPr lang="kk-KZ" sz="3300" b="1" dirty="0">
                <a:latin typeface="Times New Roman" panose="02020603050405020304" pitchFamily="18" charset="0"/>
                <a:cs typeface="Times New Roman" panose="02020603050405020304" pitchFamily="18" charset="0"/>
              </a:rPr>
              <a:t> </a:t>
            </a:r>
            <a:r>
              <a:rPr lang="en-US" sz="3300" dirty="0">
                <a:latin typeface="Times New Roman" panose="02020603050405020304" pitchFamily="18" charset="0"/>
                <a:cs typeface="Times New Roman" panose="02020603050405020304" pitchFamily="18" charset="0"/>
              </a:rPr>
              <a:t/>
            </a:r>
            <a:br>
              <a:rPr lang="en-US" sz="3300" dirty="0">
                <a:latin typeface="Times New Roman" panose="02020603050405020304" pitchFamily="18" charset="0"/>
                <a:cs typeface="Times New Roman" panose="02020603050405020304" pitchFamily="18" charset="0"/>
              </a:rPr>
            </a:br>
            <a:r>
              <a:rPr lang="kk-KZ" sz="3300" b="1" dirty="0">
                <a:latin typeface="Times New Roman" panose="02020603050405020304" pitchFamily="18" charset="0"/>
                <a:cs typeface="Times New Roman" panose="02020603050405020304" pitchFamily="18" charset="0"/>
              </a:rPr>
              <a:t>Тақырыбы: Рационал өрнектерді интегралдау. Дұрыс рационал бөлшектерді қарапайым бөлшектер қосындысы ретінде жіктеу. Анықталмаған коэффициенттер әдісі. Рационал бөлшектерді интегралдау барысында элементар функцияларға келтіру. Остроградский әдісі.</a:t>
            </a:r>
            <a:r>
              <a:rPr lang="en-US" dirty="0"/>
              <a:t/>
            </a:r>
            <a:br>
              <a:rPr lang="en-US" dirty="0"/>
            </a:br>
            <a:endParaRPr lang="en-US" dirty="0"/>
          </a:p>
        </p:txBody>
      </p:sp>
    </p:spTree>
    <p:extLst>
      <p:ext uri="{BB962C8B-B14F-4D97-AF65-F5344CB8AC3E}">
        <p14:creationId xmlns:p14="http://schemas.microsoft.com/office/powerpoint/2010/main" val="1876456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600200"/>
            <a:ext cx="8964488" cy="5257800"/>
          </a:xfrm>
        </p:spPr>
        <p:txBody>
          <a:bodyPr>
            <a:normAutofit/>
          </a:bodyPr>
          <a:lstStyle/>
          <a:p>
            <a:r>
              <a:rPr lang="kk-KZ" sz="2000" dirty="0" smtClean="0">
                <a:latin typeface="Times New Roman" panose="02020603050405020304" pitchFamily="18" charset="0"/>
                <a:cs typeface="Times New Roman" panose="02020603050405020304" pitchFamily="18" charset="0"/>
              </a:rPr>
              <a:t>Кез </a:t>
            </a:r>
            <a:r>
              <a:rPr lang="kk-KZ" sz="2000" dirty="0">
                <a:latin typeface="Times New Roman" panose="02020603050405020304" pitchFamily="18" charset="0"/>
                <a:cs typeface="Times New Roman" panose="02020603050405020304" pitchFamily="18" charset="0"/>
              </a:rPr>
              <a:t>келген рационал функцияны рационал бөлшектер түрінде жазуға болады, яғни, екі көпмүшеліктің бөліндісі ретінде жазуға </a:t>
            </a:r>
            <a:r>
              <a:rPr lang="kk-KZ" sz="2000" dirty="0" smtClean="0">
                <a:latin typeface="Times New Roman" panose="02020603050405020304" pitchFamily="18" charset="0"/>
                <a:cs typeface="Times New Roman" panose="02020603050405020304" pitchFamily="18" charset="0"/>
              </a:rPr>
              <a:t>болады:</a:t>
            </a:r>
            <a:endParaRPr lang="en-US" sz="2000" dirty="0" smtClean="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endParaRPr lang="en-US" sz="2200" dirty="0" smtClean="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Бұл </a:t>
            </a:r>
            <a:r>
              <a:rPr lang="kk-KZ" sz="2000" dirty="0">
                <a:latin typeface="Times New Roman" panose="02020603050405020304" pitchFamily="18" charset="0"/>
                <a:cs typeface="Times New Roman" panose="02020603050405020304" pitchFamily="18" charset="0"/>
              </a:rPr>
              <a:t>көпмүшеліктердің ортақ түбірлері жоқ деп алайық. </a:t>
            </a:r>
            <a:endParaRPr lang="en-US"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Егер алымындағы көпмүшеліктің дәрежесі бөліміндегі көпмүшеліктің дәрежесінен кіші болса, онда бұл дұрыс бөлшек деп аталады, кері жағдайда, бұрыс бөлшек деп аталады. </a:t>
            </a:r>
            <a:endParaRPr lang="en-US"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Егер бөлшек бұрыс бөлшек болса, онда оның алымындағы көпмүшелікті бөліміндегі көпмүшелікке бөлу арқылы (көпмүшелікті көпмүшелікке бөлу ережесі), оның бүтін бөлігін бөліп аламыз. Сонда берілген бөлшек оның бүтін бөлігі мен дұрыс бөлшектің қосындысына тең болады: </a:t>
            </a:r>
            <a:endParaRPr lang="en-US" sz="2000" dirty="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мұндағы </a:t>
            </a: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көпмүшелік</a:t>
            </a:r>
            <a:r>
              <a:rPr lang="ru-RU" sz="2000" dirty="0">
                <a:latin typeface="Times New Roman" panose="02020603050405020304" pitchFamily="18" charset="0"/>
                <a:cs typeface="Times New Roman" panose="02020603050405020304" pitchFamily="18" charset="0"/>
              </a:rPr>
              <a:t>, а</a:t>
            </a:r>
            <a:r>
              <a:rPr lang="kk-KZ" sz="2000" dirty="0">
                <a:latin typeface="Times New Roman" panose="02020603050405020304" pitchFamily="18" charset="0"/>
                <a:cs typeface="Times New Roman" panose="02020603050405020304" pitchFamily="18" charset="0"/>
              </a:rPr>
              <a:t>л  </a:t>
            </a:r>
            <a:r>
              <a:rPr lang="ru-RU"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дұрыс бөлшек</a:t>
            </a:r>
            <a:endParaRPr lang="en-US" sz="2000" dirty="0">
              <a:latin typeface="Times New Roman" panose="02020603050405020304" pitchFamily="18" charset="0"/>
              <a:cs typeface="Times New Roman" panose="02020603050405020304" pitchFamily="18" charset="0"/>
            </a:endParaRPr>
          </a:p>
        </p:txBody>
      </p:sp>
      <p:sp>
        <p:nvSpPr>
          <p:cNvPr id="2" name="Заголовок 1"/>
          <p:cNvSpPr>
            <a:spLocks noGrp="1"/>
          </p:cNvSpPr>
          <p:nvPr>
            <p:ph type="title"/>
          </p:nvPr>
        </p:nvSpPr>
        <p:spPr/>
        <p:txBody>
          <a:bodyPr>
            <a:noAutofit/>
          </a:bodyPr>
          <a:lstStyle/>
          <a:p>
            <a:pPr lvl="0"/>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1.</a:t>
            </a:r>
            <a:r>
              <a:rPr lang="kk-KZ" sz="2800" b="1" dirty="0" smtClean="0">
                <a:latin typeface="Times New Roman" panose="02020603050405020304" pitchFamily="18" charset="0"/>
                <a:cs typeface="Times New Roman" panose="02020603050405020304" pitchFamily="18" charset="0"/>
              </a:rPr>
              <a:t>Қарапайым </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рационал</a:t>
            </a:r>
            <a:r>
              <a:rPr lang="kk-KZ" sz="2800" b="1" dirty="0">
                <a:latin typeface="Times New Roman" panose="02020603050405020304" pitchFamily="18" charset="0"/>
                <a:cs typeface="Times New Roman" panose="02020603050405020304" pitchFamily="18" charset="0"/>
              </a:rPr>
              <a:t> бөлшектер және оларды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интегр</a:t>
            </a:r>
            <a:r>
              <a:rPr lang="kk-KZ" sz="2800" b="1" dirty="0">
                <a:latin typeface="Times New Roman" panose="02020603050405020304" pitchFamily="18" charset="0"/>
                <a:cs typeface="Times New Roman" panose="02020603050405020304" pitchFamily="18" charset="0"/>
              </a:rPr>
              <a:t>алдау.</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3038225834"/>
              </p:ext>
            </p:extLst>
          </p:nvPr>
        </p:nvGraphicFramePr>
        <p:xfrm>
          <a:off x="3347864" y="2420888"/>
          <a:ext cx="2278063" cy="525463"/>
        </p:xfrm>
        <a:graphic>
          <a:graphicData uri="http://schemas.openxmlformats.org/presentationml/2006/ole">
            <mc:AlternateContent xmlns:mc="http://schemas.openxmlformats.org/markup-compatibility/2006">
              <mc:Choice xmlns:v="urn:schemas-microsoft-com:vml" Requires="v">
                <p:oleObj spid="_x0000_s1058" name="Microsoft Equation 3.0" r:id="rId3" imgW="2273300" imgH="520700" progId="Equation.3">
                  <p:embed/>
                </p:oleObj>
              </mc:Choice>
              <mc:Fallback>
                <p:oleObj name="Microsoft Equation 3.0" r:id="rId3" imgW="2273300" imgH="5207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2420888"/>
                        <a:ext cx="2278063" cy="525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1341617398"/>
              </p:ext>
            </p:extLst>
          </p:nvPr>
        </p:nvGraphicFramePr>
        <p:xfrm>
          <a:off x="3707904" y="5805264"/>
          <a:ext cx="1524000" cy="487363"/>
        </p:xfrm>
        <a:graphic>
          <a:graphicData uri="http://schemas.openxmlformats.org/presentationml/2006/ole">
            <mc:AlternateContent xmlns:mc="http://schemas.openxmlformats.org/markup-compatibility/2006">
              <mc:Choice xmlns:v="urn:schemas-microsoft-com:vml" Requires="v">
                <p:oleObj spid="_x0000_s1059" name="Microsoft Equation 3.0" r:id="rId5" imgW="1524000" imgH="482600" progId="Equation.3">
                  <p:embed/>
                </p:oleObj>
              </mc:Choice>
              <mc:Fallback>
                <p:oleObj name="Microsoft Equation 3.0" r:id="rId5" imgW="1524000" imgH="4826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7904" y="5805264"/>
                        <a:ext cx="1524000" cy="487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 name="Объект 13"/>
          <p:cNvGraphicFramePr>
            <a:graphicFrameLocks noChangeAspect="1"/>
          </p:cNvGraphicFramePr>
          <p:nvPr>
            <p:extLst>
              <p:ext uri="{D42A27DB-BD31-4B8C-83A1-F6EECF244321}">
                <p14:modId xmlns:p14="http://schemas.microsoft.com/office/powerpoint/2010/main" val="4164211496"/>
              </p:ext>
            </p:extLst>
          </p:nvPr>
        </p:nvGraphicFramePr>
        <p:xfrm>
          <a:off x="1547664" y="6525344"/>
          <a:ext cx="427038" cy="228600"/>
        </p:xfrm>
        <a:graphic>
          <a:graphicData uri="http://schemas.openxmlformats.org/presentationml/2006/ole">
            <mc:AlternateContent xmlns:mc="http://schemas.openxmlformats.org/markup-compatibility/2006">
              <mc:Choice xmlns:v="urn:schemas-microsoft-com:vml" Requires="v">
                <p:oleObj spid="_x0000_s1060" name="Microsoft Equation 3.0" r:id="rId7" imgW="431613" imgH="228501" progId="Equation.3">
                  <p:embed/>
                </p:oleObj>
              </mc:Choice>
              <mc:Fallback>
                <p:oleObj name="Microsoft Equation 3.0" r:id="rId7" imgW="431613" imgH="228501"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664" y="6525344"/>
                        <a:ext cx="4270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6" name="Объект 15"/>
          <p:cNvGraphicFramePr>
            <a:graphicFrameLocks noChangeAspect="1"/>
          </p:cNvGraphicFramePr>
          <p:nvPr>
            <p:extLst>
              <p:ext uri="{D42A27DB-BD31-4B8C-83A1-F6EECF244321}">
                <p14:modId xmlns:p14="http://schemas.microsoft.com/office/powerpoint/2010/main" val="2624391048"/>
              </p:ext>
            </p:extLst>
          </p:nvPr>
        </p:nvGraphicFramePr>
        <p:xfrm>
          <a:off x="3851920" y="6309320"/>
          <a:ext cx="411163" cy="487363"/>
        </p:xfrm>
        <a:graphic>
          <a:graphicData uri="http://schemas.openxmlformats.org/presentationml/2006/ole">
            <mc:AlternateContent xmlns:mc="http://schemas.openxmlformats.org/markup-compatibility/2006">
              <mc:Choice xmlns:v="urn:schemas-microsoft-com:vml" Requires="v">
                <p:oleObj spid="_x0000_s1061" name="Microsoft Equation 3.0" r:id="rId9" imgW="406224" imgH="482391" progId="Equation.3">
                  <p:embed/>
                </p:oleObj>
              </mc:Choice>
              <mc:Fallback>
                <p:oleObj name="Microsoft Equation 3.0" r:id="rId9" imgW="406224" imgH="482391" progId="Equation.3">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51920" y="6309320"/>
                        <a:ext cx="411163" cy="487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41272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229600" cy="6009531"/>
          </a:xfrm>
        </p:spPr>
        <p:txBody>
          <a:bodyPr>
            <a:normAutofit fontScale="92500" lnSpcReduction="10000"/>
          </a:bodyPr>
          <a:lstStyle/>
          <a:p>
            <a:r>
              <a:rPr lang="kk-KZ" sz="2000" b="1" dirty="0">
                <a:latin typeface="Times New Roman" panose="02020603050405020304" pitchFamily="18" charset="0"/>
                <a:cs typeface="Times New Roman" panose="02020603050405020304" pitchFamily="18" charset="0"/>
              </a:rPr>
              <a:t>Мысал</a:t>
            </a:r>
            <a:r>
              <a:rPr lang="ru-RU" sz="2000" b="1" dirty="0">
                <a:latin typeface="Times New Roman" panose="02020603050405020304" pitchFamily="18" charset="0"/>
                <a:cs typeface="Times New Roman" panose="02020603050405020304" pitchFamily="18" charset="0"/>
              </a:rPr>
              <a:t> 1.</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 Бұрыс бөлшек </a:t>
            </a:r>
            <a:r>
              <a:rPr lang="kk-KZ" sz="2000" dirty="0" smtClean="0">
                <a:latin typeface="Times New Roman" panose="02020603050405020304" pitchFamily="18" charset="0"/>
                <a:cs typeface="Times New Roman" panose="02020603050405020304" pitchFamily="18" charset="0"/>
              </a:rPr>
              <a:t>берілсін</a:t>
            </a:r>
            <a:endParaRPr lang="en-US" sz="2000" dirty="0" smtClean="0">
              <a:latin typeface="Times New Roman" panose="02020603050405020304" pitchFamily="18" charset="0"/>
              <a:cs typeface="Times New Roman" panose="02020603050405020304" pitchFamily="18" charset="0"/>
            </a:endParaRPr>
          </a:p>
          <a:p>
            <a:pPr marL="0" indent="0" algn="ctr">
              <a:buNone/>
            </a:pPr>
            <a:r>
              <a:rPr lang="ru-RU"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lgn="ctr">
              <a:buNone/>
            </a:pPr>
            <a:endParaRPr lang="en-US" sz="2000" dirty="0" smtClean="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Онда </a:t>
            </a:r>
            <a:r>
              <a:rPr lang="kk-KZ" sz="2000" dirty="0">
                <a:latin typeface="Times New Roman" panose="02020603050405020304" pitchFamily="18" charset="0"/>
                <a:cs typeface="Times New Roman" panose="02020603050405020304" pitchFamily="18" charset="0"/>
              </a:rPr>
              <a:t>оның алымындағы көпмүшелікті бөліміндегі көпмүшелікке бөлу арқылы (көпмүшелікті көпмүшелікке бөлу ережесі), мынадай қосындыны аламыз:</a:t>
            </a:r>
            <a:endParaRPr lang="en-US" sz="2000" dirty="0">
              <a:latin typeface="Times New Roman" panose="02020603050405020304" pitchFamily="18" charset="0"/>
              <a:cs typeface="Times New Roman" panose="02020603050405020304" pitchFamily="18" charset="0"/>
            </a:endParaRPr>
          </a:p>
          <a:p>
            <a:pPr marL="0" indent="0" algn="r">
              <a:buNone/>
            </a:pPr>
            <a:endParaRPr lang="en-US"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Көпмүшелікті интегралдау қиындық туғызбайды, ал негізгі қиындық дұрыс бөлшекті интегралдауда.</a:t>
            </a:r>
            <a:endParaRPr lang="en-US" sz="2000" dirty="0">
              <a:latin typeface="Times New Roman" panose="02020603050405020304" pitchFamily="18" charset="0"/>
              <a:cs typeface="Times New Roman" panose="02020603050405020304" pitchFamily="18" charset="0"/>
            </a:endParaRPr>
          </a:p>
          <a:p>
            <a:r>
              <a:rPr lang="kk-KZ" sz="2000" b="1" dirty="0">
                <a:latin typeface="Times New Roman" panose="02020603050405020304" pitchFamily="18" charset="0"/>
                <a:cs typeface="Times New Roman" panose="02020603050405020304" pitchFamily="18" charset="0"/>
              </a:rPr>
              <a:t>Анықтама 1. </a:t>
            </a:r>
            <a:r>
              <a:rPr lang="kk-KZ" sz="2000" dirty="0">
                <a:latin typeface="Times New Roman" panose="02020603050405020304" pitchFamily="18" charset="0"/>
                <a:cs typeface="Times New Roman" panose="02020603050405020304" pitchFamily="18" charset="0"/>
              </a:rPr>
              <a:t> Дұрыс рационал бөлшектер: </a:t>
            </a:r>
          </a:p>
          <a:p>
            <a:pPr marL="514350" lvl="0" indent="-514350">
              <a:buFont typeface="+mj-lt"/>
              <a:buAutoNum type="romanUcPeriod"/>
            </a:pP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514350" lvl="0" indent="-514350">
              <a:buFont typeface="+mj-lt"/>
              <a:buAutoNum type="romanUcPeriod"/>
            </a:pPr>
            <a:endParaRPr lang="en-US" sz="2000" dirty="0" smtClean="0">
              <a:latin typeface="Times New Roman" panose="02020603050405020304" pitchFamily="18" charset="0"/>
              <a:cs typeface="Times New Roman" panose="02020603050405020304" pitchFamily="18" charset="0"/>
            </a:endParaRPr>
          </a:p>
          <a:p>
            <a:pPr marL="514350" lvl="0" indent="-514350">
              <a:buFont typeface="+mj-lt"/>
              <a:buAutoNum type="romanUcPeriod"/>
            </a:pP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2</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бүтін оң сан</a:t>
            </a:r>
            <a:r>
              <a:rPr lang="ru-RU"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pPr marL="514350" lvl="0" indent="-514350">
              <a:buFont typeface="+mj-lt"/>
              <a:buAutoNum type="romanUcPeriod"/>
            </a:pPr>
            <a:endParaRPr lang="en-US" sz="2000" dirty="0">
              <a:latin typeface="Times New Roman" panose="02020603050405020304" pitchFamily="18" charset="0"/>
              <a:cs typeface="Times New Roman" panose="02020603050405020304" pitchFamily="18" charset="0"/>
            </a:endParaRPr>
          </a:p>
          <a:p>
            <a:pPr marL="514350" lvl="0" indent="-514350">
              <a:buFont typeface="+mj-lt"/>
              <a:buAutoNum type="romanUcPeriod"/>
            </a:pP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б</a:t>
            </a:r>
            <a:r>
              <a:rPr lang="kk-KZ" sz="2000" dirty="0">
                <a:latin typeface="Times New Roman" panose="02020603050405020304" pitchFamily="18" charset="0"/>
                <a:cs typeface="Times New Roman" panose="02020603050405020304" pitchFamily="18" charset="0"/>
              </a:rPr>
              <a:t>өлімінің түбірлері </a:t>
            </a:r>
            <a:r>
              <a:rPr lang="ru-RU" sz="2000" dirty="0">
                <a:latin typeface="Times New Roman" panose="02020603050405020304" pitchFamily="18" charset="0"/>
                <a:cs typeface="Times New Roman" panose="02020603050405020304" pitchFamily="18" charset="0"/>
              </a:rPr>
              <a:t>комплекс</a:t>
            </a:r>
            <a:r>
              <a:rPr lang="kk-KZ" sz="2000" dirty="0">
                <a:latin typeface="Times New Roman" panose="02020603050405020304" pitchFamily="18" charset="0"/>
                <a:cs typeface="Times New Roman" panose="02020603050405020304" pitchFamily="18" charset="0"/>
              </a:rPr>
              <a:t> сандар, яғни,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514350" lvl="0" indent="-514350">
              <a:buFont typeface="+mj-lt"/>
              <a:buAutoNum type="romanUcPeriod"/>
            </a:pPr>
            <a:endParaRPr lang="en-US" sz="2000" dirty="0">
              <a:latin typeface="Times New Roman" panose="02020603050405020304" pitchFamily="18" charset="0"/>
              <a:cs typeface="Times New Roman" panose="02020603050405020304" pitchFamily="18" charset="0"/>
            </a:endParaRPr>
          </a:p>
          <a:p>
            <a:pPr marL="514350" lvl="0" indent="-514350">
              <a:buFont typeface="+mj-lt"/>
              <a:buAutoNum type="romanUcPeriod"/>
            </a:pP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2  </a:t>
            </a:r>
            <a:r>
              <a:rPr lang="kk-KZ" sz="2000" dirty="0">
                <a:latin typeface="Times New Roman" panose="02020603050405020304" pitchFamily="18" charset="0"/>
                <a:cs typeface="Times New Roman" panose="02020603050405020304" pitchFamily="18" charset="0"/>
              </a:rPr>
              <a:t>бүтін оң сан</a:t>
            </a:r>
            <a:r>
              <a:rPr lang="ru-RU" sz="2000" dirty="0">
                <a:latin typeface="Times New Roman" panose="02020603050405020304" pitchFamily="18" charset="0"/>
                <a:cs typeface="Times New Roman" panose="02020603050405020304" pitchFamily="18" charset="0"/>
              </a:rPr>
              <a:t>; б</a:t>
            </a:r>
            <a:r>
              <a:rPr lang="kk-KZ" sz="2000" dirty="0">
                <a:latin typeface="Times New Roman" panose="02020603050405020304" pitchFamily="18" charset="0"/>
                <a:cs typeface="Times New Roman" panose="02020603050405020304" pitchFamily="18" charset="0"/>
              </a:rPr>
              <a:t>өлімінің түбірлері </a:t>
            </a:r>
            <a:r>
              <a:rPr lang="ru-RU" sz="2000" dirty="0">
                <a:latin typeface="Times New Roman" panose="02020603050405020304" pitchFamily="18" charset="0"/>
                <a:cs typeface="Times New Roman" panose="02020603050405020304" pitchFamily="18" charset="0"/>
              </a:rPr>
              <a:t>комплекс</a:t>
            </a:r>
            <a:r>
              <a:rPr lang="kk-KZ" sz="2000" dirty="0">
                <a:latin typeface="Times New Roman" panose="02020603050405020304" pitchFamily="18" charset="0"/>
                <a:cs typeface="Times New Roman" panose="02020603050405020304" pitchFamily="18" charset="0"/>
              </a:rPr>
              <a:t> сандар</a:t>
            </a:r>
            <a:r>
              <a:rPr lang="ru-RU"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pPr marL="514350" lvl="0" indent="-514350">
              <a:buFont typeface="+mj-lt"/>
              <a:buAutoNum type="romanUcPeriod"/>
            </a:pPr>
            <a:endParaRPr lang="en-US" sz="20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I</a:t>
            </a:r>
            <a:r>
              <a:rPr lang="ru-RU"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II</a:t>
            </a:r>
            <a:r>
              <a:rPr lang="ru-RU"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III</a:t>
            </a:r>
            <a:r>
              <a:rPr lang="ru-RU" sz="2000" dirty="0">
                <a:latin typeface="Times New Roman" panose="02020603050405020304" pitchFamily="18" charset="0"/>
                <a:cs typeface="Times New Roman" panose="02020603050405020304" pitchFamily="18" charset="0"/>
              </a:rPr>
              <a:t> и </a:t>
            </a:r>
            <a:r>
              <a:rPr lang="en-US" sz="2000" dirty="0">
                <a:latin typeface="Times New Roman" panose="02020603050405020304" pitchFamily="18" charset="0"/>
                <a:cs typeface="Times New Roman" panose="02020603050405020304" pitchFamily="18" charset="0"/>
              </a:rPr>
              <a:t>IV</a:t>
            </a:r>
            <a:r>
              <a:rPr lang="ru-RU" sz="2000" dirty="0">
                <a:latin typeface="Times New Roman" panose="02020603050405020304" pitchFamily="18" charset="0"/>
                <a:cs typeface="Times New Roman" panose="02020603050405020304" pitchFamily="18" charset="0"/>
              </a:rPr>
              <a:t> тип</a:t>
            </a:r>
            <a:r>
              <a:rPr lang="kk-KZ" sz="2000" dirty="0">
                <a:latin typeface="Times New Roman" panose="02020603050405020304" pitchFamily="18" charset="0"/>
                <a:cs typeface="Times New Roman" panose="02020603050405020304" pitchFamily="18" charset="0"/>
              </a:rPr>
              <a:t>тегі қарапайым бөлшектер деп аталады</a:t>
            </a:r>
            <a:r>
              <a:rPr lang="ru-RU"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Объект 5"/>
          <p:cNvGraphicFramePr>
            <a:graphicFrameLocks noChangeAspect="1"/>
          </p:cNvGraphicFramePr>
          <p:nvPr>
            <p:extLst>
              <p:ext uri="{D42A27DB-BD31-4B8C-83A1-F6EECF244321}">
                <p14:modId xmlns:p14="http://schemas.microsoft.com/office/powerpoint/2010/main" val="3719860011"/>
              </p:ext>
            </p:extLst>
          </p:nvPr>
        </p:nvGraphicFramePr>
        <p:xfrm>
          <a:off x="3747735" y="476672"/>
          <a:ext cx="808038" cy="487363"/>
        </p:xfrm>
        <a:graphic>
          <a:graphicData uri="http://schemas.openxmlformats.org/presentationml/2006/ole">
            <mc:AlternateContent xmlns:mc="http://schemas.openxmlformats.org/markup-compatibility/2006">
              <mc:Choice xmlns:v="urn:schemas-microsoft-com:vml" Requires="v">
                <p:oleObj spid="_x0000_s2128" name="Microsoft Equation 3.0" r:id="rId3" imgW="812800" imgH="482600" progId="Equation.3">
                  <p:embed/>
                </p:oleObj>
              </mc:Choice>
              <mc:Fallback>
                <p:oleObj name="Microsoft Equation 3.0" r:id="rId3" imgW="812800" imgH="4826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7735" y="476672"/>
                        <a:ext cx="808038" cy="487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Объект 7"/>
          <p:cNvGraphicFramePr>
            <a:graphicFrameLocks noChangeAspect="1"/>
          </p:cNvGraphicFramePr>
          <p:nvPr>
            <p:extLst>
              <p:ext uri="{D42A27DB-BD31-4B8C-83A1-F6EECF244321}">
                <p14:modId xmlns:p14="http://schemas.microsoft.com/office/powerpoint/2010/main" val="1679274163"/>
              </p:ext>
            </p:extLst>
          </p:nvPr>
        </p:nvGraphicFramePr>
        <p:xfrm>
          <a:off x="3347864" y="1628800"/>
          <a:ext cx="2674938" cy="487363"/>
        </p:xfrm>
        <a:graphic>
          <a:graphicData uri="http://schemas.openxmlformats.org/presentationml/2006/ole">
            <mc:AlternateContent xmlns:mc="http://schemas.openxmlformats.org/markup-compatibility/2006">
              <mc:Choice xmlns:v="urn:schemas-microsoft-com:vml" Requires="v">
                <p:oleObj spid="_x0000_s2129" name="Microsoft Equation 3.0" r:id="rId5" imgW="2679700" imgH="482600" progId="Equation.3">
                  <p:embed/>
                </p:oleObj>
              </mc:Choice>
              <mc:Fallback>
                <p:oleObj name="Microsoft Equation 3.0" r:id="rId5" imgW="2679700" imgH="4826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7864" y="1628800"/>
                        <a:ext cx="2674938" cy="487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 name="Объект 9"/>
          <p:cNvGraphicFramePr>
            <a:graphicFrameLocks noChangeAspect="1"/>
          </p:cNvGraphicFramePr>
          <p:nvPr>
            <p:extLst>
              <p:ext uri="{D42A27DB-BD31-4B8C-83A1-F6EECF244321}">
                <p14:modId xmlns:p14="http://schemas.microsoft.com/office/powerpoint/2010/main" val="472594166"/>
              </p:ext>
            </p:extLst>
          </p:nvPr>
        </p:nvGraphicFramePr>
        <p:xfrm>
          <a:off x="827584" y="3068960"/>
          <a:ext cx="419100" cy="457200"/>
        </p:xfrm>
        <a:graphic>
          <a:graphicData uri="http://schemas.openxmlformats.org/presentationml/2006/ole">
            <mc:AlternateContent xmlns:mc="http://schemas.openxmlformats.org/markup-compatibility/2006">
              <mc:Choice xmlns:v="urn:schemas-microsoft-com:vml" Requires="v">
                <p:oleObj spid="_x0000_s2130" name="Microsoft Equation 3.0" r:id="rId7" imgW="419100" imgH="457200" progId="Equation.3">
                  <p:embed/>
                </p:oleObj>
              </mc:Choice>
              <mc:Fallback>
                <p:oleObj name="Microsoft Equation 3.0" r:id="rId7" imgW="419100" imgH="4572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584" y="3068960"/>
                        <a:ext cx="4191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Объект 11"/>
          <p:cNvGraphicFramePr>
            <a:graphicFrameLocks noChangeAspect="1"/>
          </p:cNvGraphicFramePr>
          <p:nvPr>
            <p:extLst>
              <p:ext uri="{D42A27DB-BD31-4B8C-83A1-F6EECF244321}">
                <p14:modId xmlns:p14="http://schemas.microsoft.com/office/powerpoint/2010/main" val="2972759517"/>
              </p:ext>
            </p:extLst>
          </p:nvPr>
        </p:nvGraphicFramePr>
        <p:xfrm>
          <a:off x="899592" y="3573016"/>
          <a:ext cx="609600" cy="495300"/>
        </p:xfrm>
        <a:graphic>
          <a:graphicData uri="http://schemas.openxmlformats.org/presentationml/2006/ole">
            <mc:AlternateContent xmlns:mc="http://schemas.openxmlformats.org/markup-compatibility/2006">
              <mc:Choice xmlns:v="urn:schemas-microsoft-com:vml" Requires="v">
                <p:oleObj spid="_x0000_s2131" name="Microsoft Equation 3.0" r:id="rId9" imgW="609600" imgH="495300" progId="Equation.3">
                  <p:embed/>
                </p:oleObj>
              </mc:Choice>
              <mc:Fallback>
                <p:oleObj name="Microsoft Equation 3.0" r:id="rId9" imgW="609600" imgH="495300"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9592" y="3573016"/>
                        <a:ext cx="609600"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 name="Объект 13"/>
          <p:cNvGraphicFramePr>
            <a:graphicFrameLocks noChangeAspect="1"/>
          </p:cNvGraphicFramePr>
          <p:nvPr>
            <p:extLst>
              <p:ext uri="{D42A27DB-BD31-4B8C-83A1-F6EECF244321}">
                <p14:modId xmlns:p14="http://schemas.microsoft.com/office/powerpoint/2010/main" val="2400712382"/>
              </p:ext>
            </p:extLst>
          </p:nvPr>
        </p:nvGraphicFramePr>
        <p:xfrm>
          <a:off x="1691680" y="3861048"/>
          <a:ext cx="144463" cy="190500"/>
        </p:xfrm>
        <a:graphic>
          <a:graphicData uri="http://schemas.openxmlformats.org/presentationml/2006/ole">
            <mc:AlternateContent xmlns:mc="http://schemas.openxmlformats.org/markup-compatibility/2006">
              <mc:Choice xmlns:v="urn:schemas-microsoft-com:vml" Requires="v">
                <p:oleObj spid="_x0000_s2132" name="Microsoft Equation 3.0" r:id="rId11" imgW="139639" imgH="190417" progId="Equation.3">
                  <p:embed/>
                </p:oleObj>
              </mc:Choice>
              <mc:Fallback>
                <p:oleObj name="Microsoft Equation 3.0" r:id="rId11" imgW="139639" imgH="190417"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91680" y="3861048"/>
                        <a:ext cx="144463"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6" name="Объект 15"/>
          <p:cNvGraphicFramePr>
            <a:graphicFrameLocks noChangeAspect="1"/>
          </p:cNvGraphicFramePr>
          <p:nvPr>
            <p:extLst>
              <p:ext uri="{D42A27DB-BD31-4B8C-83A1-F6EECF244321}">
                <p14:modId xmlns:p14="http://schemas.microsoft.com/office/powerpoint/2010/main" val="2777298998"/>
              </p:ext>
            </p:extLst>
          </p:nvPr>
        </p:nvGraphicFramePr>
        <p:xfrm>
          <a:off x="1835696" y="3861048"/>
          <a:ext cx="144463" cy="160338"/>
        </p:xfrm>
        <a:graphic>
          <a:graphicData uri="http://schemas.openxmlformats.org/presentationml/2006/ole">
            <mc:AlternateContent xmlns:mc="http://schemas.openxmlformats.org/markup-compatibility/2006">
              <mc:Choice xmlns:v="urn:schemas-microsoft-com:vml" Requires="v">
                <p:oleObj spid="_x0000_s2133" name="Microsoft Equation 3.0" r:id="rId13" imgW="139761" imgH="165172" progId="Equation.3">
                  <p:embed/>
                </p:oleObj>
              </mc:Choice>
              <mc:Fallback>
                <p:oleObj name="Microsoft Equation 3.0" r:id="rId13" imgW="139761" imgH="165172" progId="Equation.3">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35696" y="3861048"/>
                        <a:ext cx="144463" cy="160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8" name="Объект 17"/>
          <p:cNvGraphicFramePr>
            <a:graphicFrameLocks noChangeAspect="1"/>
          </p:cNvGraphicFramePr>
          <p:nvPr>
            <p:extLst>
              <p:ext uri="{D42A27DB-BD31-4B8C-83A1-F6EECF244321}">
                <p14:modId xmlns:p14="http://schemas.microsoft.com/office/powerpoint/2010/main" val="2685774086"/>
              </p:ext>
            </p:extLst>
          </p:nvPr>
        </p:nvGraphicFramePr>
        <p:xfrm>
          <a:off x="827584" y="4149080"/>
          <a:ext cx="868363" cy="495300"/>
        </p:xfrm>
        <a:graphic>
          <a:graphicData uri="http://schemas.openxmlformats.org/presentationml/2006/ole">
            <mc:AlternateContent xmlns:mc="http://schemas.openxmlformats.org/markup-compatibility/2006">
              <mc:Choice xmlns:v="urn:schemas-microsoft-com:vml" Requires="v">
                <p:oleObj spid="_x0000_s2134" name="Microsoft Equation 3.0" r:id="rId15" imgW="863225" imgH="495085" progId="Equation.3">
                  <p:embed/>
                </p:oleObj>
              </mc:Choice>
              <mc:Fallback>
                <p:oleObj name="Microsoft Equation 3.0" r:id="rId15" imgW="863225" imgH="495085" progId="Equation.3">
                  <p:embed/>
                  <p:pic>
                    <p:nvPicPr>
                      <p:cNvPr id="0"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27584" y="4149080"/>
                        <a:ext cx="868363"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Rectangle 1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 name="Объект 19"/>
          <p:cNvGraphicFramePr>
            <a:graphicFrameLocks noChangeAspect="1"/>
          </p:cNvGraphicFramePr>
          <p:nvPr>
            <p:extLst>
              <p:ext uri="{D42A27DB-BD31-4B8C-83A1-F6EECF244321}">
                <p14:modId xmlns:p14="http://schemas.microsoft.com/office/powerpoint/2010/main" val="907806923"/>
              </p:ext>
            </p:extLst>
          </p:nvPr>
        </p:nvGraphicFramePr>
        <p:xfrm>
          <a:off x="6300192" y="4293096"/>
          <a:ext cx="769938" cy="465138"/>
        </p:xfrm>
        <a:graphic>
          <a:graphicData uri="http://schemas.openxmlformats.org/presentationml/2006/ole">
            <mc:AlternateContent xmlns:mc="http://schemas.openxmlformats.org/markup-compatibility/2006">
              <mc:Choice xmlns:v="urn:schemas-microsoft-com:vml" Requires="v">
                <p:oleObj spid="_x0000_s2135" name="Microsoft Equation 3.0" r:id="rId17" imgW="774364" imgH="469696" progId="Equation.3">
                  <p:embed/>
                </p:oleObj>
              </mc:Choice>
              <mc:Fallback>
                <p:oleObj name="Microsoft Equation 3.0" r:id="rId17" imgW="774364" imgH="469696" progId="Equation.3">
                  <p:embed/>
                  <p:pic>
                    <p:nvPicPr>
                      <p:cNvPr id="0" name="Object 1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00192" y="4293096"/>
                        <a:ext cx="769938" cy="465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Rectangle 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2" name="Объект 21"/>
          <p:cNvGraphicFramePr>
            <a:graphicFrameLocks noChangeAspect="1"/>
          </p:cNvGraphicFramePr>
          <p:nvPr>
            <p:extLst>
              <p:ext uri="{D42A27DB-BD31-4B8C-83A1-F6EECF244321}">
                <p14:modId xmlns:p14="http://schemas.microsoft.com/office/powerpoint/2010/main" val="1149972327"/>
              </p:ext>
            </p:extLst>
          </p:nvPr>
        </p:nvGraphicFramePr>
        <p:xfrm>
          <a:off x="971600" y="4797152"/>
          <a:ext cx="1036638" cy="533400"/>
        </p:xfrm>
        <a:graphic>
          <a:graphicData uri="http://schemas.openxmlformats.org/presentationml/2006/ole">
            <mc:AlternateContent xmlns:mc="http://schemas.openxmlformats.org/markup-compatibility/2006">
              <mc:Choice xmlns:v="urn:schemas-microsoft-com:vml" Requires="v">
                <p:oleObj spid="_x0000_s2136" name="Microsoft Equation 3.0" r:id="rId19" imgW="1041400" imgH="533400" progId="Equation.3">
                  <p:embed/>
                </p:oleObj>
              </mc:Choice>
              <mc:Fallback>
                <p:oleObj name="Microsoft Equation 3.0" r:id="rId19" imgW="1041400" imgH="533400" progId="Equation.3">
                  <p:embed/>
                  <p:pic>
                    <p:nvPicPr>
                      <p:cNvPr id="0" name="Object 1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71600" y="4797152"/>
                        <a:ext cx="1036638"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Rectangle 2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4" name="Объект 23"/>
          <p:cNvGraphicFramePr>
            <a:graphicFrameLocks noChangeAspect="1"/>
          </p:cNvGraphicFramePr>
          <p:nvPr>
            <p:extLst>
              <p:ext uri="{D42A27DB-BD31-4B8C-83A1-F6EECF244321}">
                <p14:modId xmlns:p14="http://schemas.microsoft.com/office/powerpoint/2010/main" val="481019413"/>
              </p:ext>
            </p:extLst>
          </p:nvPr>
        </p:nvGraphicFramePr>
        <p:xfrm>
          <a:off x="2339752" y="5157192"/>
          <a:ext cx="144463" cy="190500"/>
        </p:xfrm>
        <a:graphic>
          <a:graphicData uri="http://schemas.openxmlformats.org/presentationml/2006/ole">
            <mc:AlternateContent xmlns:mc="http://schemas.openxmlformats.org/markup-compatibility/2006">
              <mc:Choice xmlns:v="urn:schemas-microsoft-com:vml" Requires="v">
                <p:oleObj spid="_x0000_s2137" name="Microsoft Equation 3.0" r:id="rId21" imgW="139639" imgH="190417" progId="Equation.3">
                  <p:embed/>
                </p:oleObj>
              </mc:Choice>
              <mc:Fallback>
                <p:oleObj name="Microsoft Equation 3.0" r:id="rId21" imgW="139639" imgH="190417" progId="Equation.3">
                  <p:embed/>
                  <p:pic>
                    <p:nvPicPr>
                      <p:cNvPr id="0" name="Object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39752" y="5157192"/>
                        <a:ext cx="144463"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Rectangle 2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6" name="Объект 25"/>
          <p:cNvGraphicFramePr>
            <a:graphicFrameLocks noChangeAspect="1"/>
          </p:cNvGraphicFramePr>
          <p:nvPr>
            <p:extLst>
              <p:ext uri="{D42A27DB-BD31-4B8C-83A1-F6EECF244321}">
                <p14:modId xmlns:p14="http://schemas.microsoft.com/office/powerpoint/2010/main" val="2036726010"/>
              </p:ext>
            </p:extLst>
          </p:nvPr>
        </p:nvGraphicFramePr>
        <p:xfrm>
          <a:off x="2483768" y="5157192"/>
          <a:ext cx="144463" cy="160338"/>
        </p:xfrm>
        <a:graphic>
          <a:graphicData uri="http://schemas.openxmlformats.org/presentationml/2006/ole">
            <mc:AlternateContent xmlns:mc="http://schemas.openxmlformats.org/markup-compatibility/2006">
              <mc:Choice xmlns:v="urn:schemas-microsoft-com:vml" Requires="v">
                <p:oleObj spid="_x0000_s2138" name="Microsoft Equation 3.0" r:id="rId22" imgW="139761" imgH="165172" progId="Equation.3">
                  <p:embed/>
                </p:oleObj>
              </mc:Choice>
              <mc:Fallback>
                <p:oleObj name="Microsoft Equation 3.0" r:id="rId22" imgW="139761" imgH="165172" progId="Equation.3">
                  <p:embed/>
                  <p:pic>
                    <p:nvPicPr>
                      <p:cNvPr id="0" name="Object 2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83768" y="5157192"/>
                        <a:ext cx="144463" cy="160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07222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16632"/>
            <a:ext cx="8712968" cy="6624736"/>
          </a:xfrm>
        </p:spPr>
        <p:txBody>
          <a:bodyPr>
            <a:normAutofit fontScale="92500" lnSpcReduction="10000"/>
          </a:bodyPr>
          <a:lstStyle/>
          <a:p>
            <a:r>
              <a:rPr lang="kk-KZ" sz="2000" dirty="0">
                <a:latin typeface="Times New Roman" panose="02020603050405020304" pitchFamily="18" charset="0"/>
                <a:cs typeface="Times New Roman" panose="02020603050405020304" pitchFamily="18" charset="0"/>
              </a:rPr>
              <a:t>I, II и III  типтегі қарапайым бөлшектерді интегралдау үлкен қиындық туғызбайды:</a:t>
            </a:r>
            <a:endParaRPr lang="en-US" sz="2000" dirty="0">
              <a:latin typeface="Times New Roman" panose="02020603050405020304" pitchFamily="18" charset="0"/>
              <a:cs typeface="Times New Roman" panose="02020603050405020304" pitchFamily="18" charset="0"/>
            </a:endParaRPr>
          </a:p>
          <a:p>
            <a:pPr marL="571500" indent="-571500">
              <a:buFont typeface="+mj-lt"/>
              <a:buAutoNum type="romanUcPeriod"/>
            </a:pPr>
            <a:r>
              <a:rPr lang="en-US" dirty="0" smtClean="0"/>
              <a:t> </a:t>
            </a:r>
          </a:p>
          <a:p>
            <a:pPr marL="571500" indent="-571500">
              <a:buFont typeface="+mj-lt"/>
              <a:buAutoNum type="romanUcPeriod"/>
            </a:pPr>
            <a:r>
              <a:rPr lang="en-US" dirty="0" smtClean="0"/>
              <a:t> </a:t>
            </a:r>
          </a:p>
          <a:p>
            <a:pPr marL="571500" indent="-571500">
              <a:buFont typeface="+mj-lt"/>
              <a:buAutoNum type="romanUcPeriod"/>
            </a:pPr>
            <a:r>
              <a:rPr lang="en-US" dirty="0"/>
              <a:t> </a:t>
            </a:r>
            <a:endParaRPr lang="en-US" dirty="0" smtClean="0"/>
          </a:p>
          <a:p>
            <a:pPr marL="571500" indent="-571500">
              <a:buFont typeface="+mj-lt"/>
              <a:buAutoNum type="romanUcPeriod"/>
            </a:pPr>
            <a:endParaRPr lang="en-US" dirty="0"/>
          </a:p>
          <a:p>
            <a:pPr marL="571500" indent="-571500">
              <a:buFont typeface="+mj-lt"/>
              <a:buAutoNum type="romanUcPeriod"/>
            </a:pPr>
            <a:endParaRPr lang="en-US" dirty="0" smtClean="0"/>
          </a:p>
          <a:p>
            <a:pPr marL="571500" indent="-571500">
              <a:buFont typeface="+mj-lt"/>
              <a:buAutoNum type="romanUcPeriod"/>
            </a:pPr>
            <a:endParaRPr lang="en-US" dirty="0"/>
          </a:p>
          <a:p>
            <a:endParaRPr lang="en-US" sz="2200" dirty="0" smtClean="0">
              <a:latin typeface="Times New Roman" panose="02020603050405020304" pitchFamily="18" charset="0"/>
              <a:cs typeface="Times New Roman" panose="02020603050405020304" pitchFamily="18" charset="0"/>
            </a:endParaRPr>
          </a:p>
          <a:p>
            <a:endParaRPr lang="en-US" sz="2200" dirty="0" smtClean="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IV</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түрдегі интегралды табу үшін де жоғарыдағыдай түрлендірулердің көмегімен мынадай түрдегі интегралға келеді: </a:t>
            </a:r>
            <a:r>
              <a:rPr lang="ru-RU" sz="2000" dirty="0" smtClean="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Бөліктеп </a:t>
            </a:r>
            <a:r>
              <a:rPr lang="kk-KZ" sz="2000" dirty="0">
                <a:latin typeface="Times New Roman" panose="02020603050405020304" pitchFamily="18" charset="0"/>
                <a:cs typeface="Times New Roman" panose="02020603050405020304" pitchFamily="18" charset="0"/>
              </a:rPr>
              <a:t>интегралдау әдісін қолданып,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рекур</a:t>
            </a:r>
            <a:r>
              <a:rPr lang="kk-KZ" sz="2000" dirty="0">
                <a:latin typeface="Times New Roman" panose="02020603050405020304" pitchFamily="18" charset="0"/>
                <a:cs typeface="Times New Roman" panose="02020603050405020304" pitchFamily="18" charset="0"/>
              </a:rPr>
              <a:t>р</a:t>
            </a:r>
            <a:r>
              <a:rPr lang="ru-RU" sz="2000" dirty="0" err="1">
                <a:latin typeface="Times New Roman" panose="02020603050405020304" pitchFamily="18" charset="0"/>
                <a:cs typeface="Times New Roman" panose="02020603050405020304" pitchFamily="18" charset="0"/>
              </a:rPr>
              <a:t>ент</a:t>
            </a:r>
            <a:r>
              <a:rPr lang="kk-KZ" sz="2000" dirty="0">
                <a:latin typeface="Times New Roman" panose="02020603050405020304" pitchFamily="18" charset="0"/>
                <a:cs typeface="Times New Roman" panose="02020603050405020304" pitchFamily="18" charset="0"/>
              </a:rPr>
              <a:t>ті </a:t>
            </a:r>
            <a:r>
              <a:rPr lang="ru-RU" sz="2000" dirty="0">
                <a:latin typeface="Times New Roman" panose="02020603050405020304" pitchFamily="18" charset="0"/>
                <a:cs typeface="Times New Roman" panose="02020603050405020304" pitchFamily="18" charset="0"/>
              </a:rPr>
              <a:t>формул</a:t>
            </a:r>
            <a:r>
              <a:rPr lang="kk-KZ" sz="2000" dirty="0">
                <a:latin typeface="Times New Roman" panose="02020603050405020304" pitchFamily="18" charset="0"/>
                <a:cs typeface="Times New Roman" panose="02020603050405020304" pitchFamily="18" charset="0"/>
              </a:rPr>
              <a:t>аны аламыз</a:t>
            </a:r>
            <a:r>
              <a:rPr lang="ru-RU"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осы әдісті қайта-қайта қолдана отырып,  </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 кестелік интегралға келеміз</a:t>
            </a:r>
            <a:r>
              <a:rPr lang="ru-RU"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Соңғы жағдайға мысал келтірелік.</a:t>
            </a:r>
            <a:endParaRPr lang="en-US" sz="2000" dirty="0">
              <a:latin typeface="Times New Roman" panose="02020603050405020304" pitchFamily="18" charset="0"/>
              <a:cs typeface="Times New Roman" panose="02020603050405020304" pitchFamily="18" charset="0"/>
            </a:endParaRPr>
          </a:p>
          <a:p>
            <a:pPr marL="0" indent="0">
              <a:buNone/>
            </a:pP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2210189297"/>
              </p:ext>
            </p:extLst>
          </p:nvPr>
        </p:nvGraphicFramePr>
        <p:xfrm>
          <a:off x="1115616" y="836712"/>
          <a:ext cx="1836738" cy="457200"/>
        </p:xfrm>
        <a:graphic>
          <a:graphicData uri="http://schemas.openxmlformats.org/presentationml/2006/ole">
            <mc:AlternateContent xmlns:mc="http://schemas.openxmlformats.org/markup-compatibility/2006">
              <mc:Choice xmlns:v="urn:schemas-microsoft-com:vml" Requires="v">
                <p:oleObj spid="_x0000_s3103" name="Microsoft Equation 3.0" r:id="rId3" imgW="1841500" imgH="457200" progId="Equation.3">
                  <p:embed/>
                </p:oleObj>
              </mc:Choice>
              <mc:Fallback>
                <p:oleObj name="Microsoft Equation 3.0" r:id="rId3" imgW="1841500" imgH="4572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836712"/>
                        <a:ext cx="1836738"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3910115723"/>
              </p:ext>
            </p:extLst>
          </p:nvPr>
        </p:nvGraphicFramePr>
        <p:xfrm>
          <a:off x="1115616" y="1412776"/>
          <a:ext cx="4884738" cy="533400"/>
        </p:xfrm>
        <a:graphic>
          <a:graphicData uri="http://schemas.openxmlformats.org/presentationml/2006/ole">
            <mc:AlternateContent xmlns:mc="http://schemas.openxmlformats.org/markup-compatibility/2006">
              <mc:Choice xmlns:v="urn:schemas-microsoft-com:vml" Requires="v">
                <p:oleObj spid="_x0000_s3104" name="Microsoft Equation 3.0" r:id="rId5" imgW="4889500" imgH="533400" progId="Equation.3">
                  <p:embed/>
                </p:oleObj>
              </mc:Choice>
              <mc:Fallback>
                <p:oleObj name="Microsoft Equation 3.0" r:id="rId5" imgW="4889500" imgH="5334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5616" y="1412776"/>
                        <a:ext cx="4884738"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3446931031"/>
              </p:ext>
            </p:extLst>
          </p:nvPr>
        </p:nvGraphicFramePr>
        <p:xfrm>
          <a:off x="1043608" y="1988840"/>
          <a:ext cx="4122738" cy="2438400"/>
        </p:xfrm>
        <a:graphic>
          <a:graphicData uri="http://schemas.openxmlformats.org/presentationml/2006/ole">
            <mc:AlternateContent xmlns:mc="http://schemas.openxmlformats.org/markup-compatibility/2006">
              <mc:Choice xmlns:v="urn:schemas-microsoft-com:vml" Requires="v">
                <p:oleObj spid="_x0000_s3105" name="Microsoft Equation 3.0" r:id="rId7" imgW="4127500" imgH="2438400" progId="Equation.3">
                  <p:embed/>
                </p:oleObj>
              </mc:Choice>
              <mc:Fallback>
                <p:oleObj name="Microsoft Equation 3.0" r:id="rId7" imgW="4127500" imgH="24384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3608" y="1988840"/>
                        <a:ext cx="4122738" cy="243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2142140450"/>
              </p:ext>
            </p:extLst>
          </p:nvPr>
        </p:nvGraphicFramePr>
        <p:xfrm>
          <a:off x="5508104" y="4797152"/>
          <a:ext cx="952500" cy="427038"/>
        </p:xfrm>
        <a:graphic>
          <a:graphicData uri="http://schemas.openxmlformats.org/presentationml/2006/ole">
            <mc:AlternateContent xmlns:mc="http://schemas.openxmlformats.org/markup-compatibility/2006">
              <mc:Choice xmlns:v="urn:schemas-microsoft-com:vml" Requires="v">
                <p:oleObj spid="_x0000_s3106" name="Microsoft Equation 3.0" r:id="rId9" imgW="952087" imgH="431613" progId="Equation.3">
                  <p:embed/>
                </p:oleObj>
              </mc:Choice>
              <mc:Fallback>
                <p:oleObj name="Microsoft Equation 3.0" r:id="rId9" imgW="952087" imgH="431613"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8104" y="4797152"/>
                        <a:ext cx="952500" cy="427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4068762805"/>
              </p:ext>
            </p:extLst>
          </p:nvPr>
        </p:nvGraphicFramePr>
        <p:xfrm>
          <a:off x="3275856" y="5373216"/>
          <a:ext cx="2255838" cy="427038"/>
        </p:xfrm>
        <a:graphic>
          <a:graphicData uri="http://schemas.openxmlformats.org/presentationml/2006/ole">
            <mc:AlternateContent xmlns:mc="http://schemas.openxmlformats.org/markup-compatibility/2006">
              <mc:Choice xmlns:v="urn:schemas-microsoft-com:vml" Requires="v">
                <p:oleObj spid="_x0000_s3107" name="Microsoft Equation 3.0" r:id="rId11" imgW="2260600" imgH="431800" progId="Equation.3">
                  <p:embed/>
                </p:oleObj>
              </mc:Choice>
              <mc:Fallback>
                <p:oleObj name="Microsoft Equation 3.0" r:id="rId11" imgW="2260600" imgH="43180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75856" y="5373216"/>
                        <a:ext cx="2255838" cy="427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60785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rmAutofit/>
          </a:bodyPr>
          <a:lstStyle/>
          <a:p>
            <a:pPr marL="0" indent="0">
              <a:buNone/>
            </a:pPr>
            <a:r>
              <a:rPr lang="kk-KZ" sz="2000" b="1" dirty="0">
                <a:latin typeface="Times New Roman" panose="02020603050405020304" pitchFamily="18" charset="0"/>
                <a:cs typeface="Times New Roman" panose="02020603050405020304" pitchFamily="18" charset="0"/>
              </a:rPr>
              <a:t>Мысал 2. </a:t>
            </a:r>
            <a:endParaRPr lang="en-US" sz="2000" dirty="0">
              <a:latin typeface="Times New Roman" panose="02020603050405020304" pitchFamily="18" charset="0"/>
              <a:cs typeface="Times New Roman" panose="02020603050405020304" pitchFamily="18" charset="0"/>
            </a:endParaRPr>
          </a:p>
          <a:p>
            <a:endParaRPr lang="en-US" dirty="0" smtClean="0"/>
          </a:p>
          <a:p>
            <a:endParaRPr lang="en-US" dirty="0"/>
          </a:p>
          <a:p>
            <a:endParaRPr lang="en-US" dirty="0" smtClean="0"/>
          </a:p>
          <a:p>
            <a:endParaRPr lang="en-US" dirty="0"/>
          </a:p>
          <a:p>
            <a:pPr marL="0" lvl="0" indent="0">
              <a:buNone/>
            </a:pPr>
            <a:r>
              <a:rPr lang="en-US" sz="2000" b="1" dirty="0" smtClean="0">
                <a:latin typeface="Times New Roman" panose="02020603050405020304" pitchFamily="18" charset="0"/>
                <a:cs typeface="Times New Roman" panose="02020603050405020304" pitchFamily="18" charset="0"/>
              </a:rPr>
              <a:t>2. </a:t>
            </a:r>
            <a:r>
              <a:rPr lang="kk-KZ" sz="2000" b="1" dirty="0" smtClean="0">
                <a:latin typeface="Times New Roman" panose="02020603050405020304" pitchFamily="18" charset="0"/>
                <a:cs typeface="Times New Roman" panose="02020603050405020304" pitchFamily="18" charset="0"/>
              </a:rPr>
              <a:t>Р</a:t>
            </a:r>
            <a:r>
              <a:rPr lang="ru-RU" sz="2000" b="1" dirty="0" err="1">
                <a:latin typeface="Times New Roman" panose="02020603050405020304" pitchFamily="18" charset="0"/>
                <a:cs typeface="Times New Roman" panose="02020603050405020304" pitchFamily="18" charset="0"/>
              </a:rPr>
              <a:t>ационал</a:t>
            </a:r>
            <a:r>
              <a:rPr lang="kk-KZ" sz="2000" b="1" dirty="0">
                <a:latin typeface="Times New Roman" panose="02020603050405020304" pitchFamily="18" charset="0"/>
                <a:cs typeface="Times New Roman" panose="02020603050405020304" pitchFamily="18" charset="0"/>
              </a:rPr>
              <a:t> бөлшектерді қарапайым бөлшектерге жіктеу</a:t>
            </a:r>
            <a:r>
              <a:rPr lang="kk-KZ" sz="2000" b="1"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Кез келген дұрыс рационал бөлшекті қарапайым  бөлшектердің қосындысына жіктеуге болатынын көрсетелік.  Бізге дұрыс рационал бөлшек берілсін  </a:t>
            </a: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Бұл </a:t>
            </a:r>
            <a:r>
              <a:rPr lang="kk-KZ" sz="2000" dirty="0">
                <a:latin typeface="Times New Roman" panose="02020603050405020304" pitchFamily="18" charset="0"/>
                <a:cs typeface="Times New Roman" panose="02020603050405020304" pitchFamily="18" charset="0"/>
              </a:rPr>
              <a:t>көпмүшеліктердегі коэффициенттер нақты сандар және берілген бөлшек қысқармайтын бөлшек деп алайық.  </a:t>
            </a:r>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3117124279"/>
              </p:ext>
            </p:extLst>
          </p:nvPr>
        </p:nvGraphicFramePr>
        <p:xfrm>
          <a:off x="2195736" y="692696"/>
          <a:ext cx="4656138" cy="533400"/>
        </p:xfrm>
        <a:graphic>
          <a:graphicData uri="http://schemas.openxmlformats.org/presentationml/2006/ole">
            <mc:AlternateContent xmlns:mc="http://schemas.openxmlformats.org/markup-compatibility/2006">
              <mc:Choice xmlns:v="urn:schemas-microsoft-com:vml" Requires="v">
                <p:oleObj spid="_x0000_s4124" name="Microsoft Equation 3.0" r:id="rId3" imgW="6134100" imgH="546100" progId="Equation.3">
                  <p:embed/>
                </p:oleObj>
              </mc:Choice>
              <mc:Fallback>
                <p:oleObj name="Microsoft Equation 3.0" r:id="rId3" imgW="6134100" imgH="5461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736" y="692696"/>
                        <a:ext cx="4656138"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1029812233"/>
              </p:ext>
            </p:extLst>
          </p:nvPr>
        </p:nvGraphicFramePr>
        <p:xfrm>
          <a:off x="1475656" y="1268760"/>
          <a:ext cx="5791200" cy="503238"/>
        </p:xfrm>
        <a:graphic>
          <a:graphicData uri="http://schemas.openxmlformats.org/presentationml/2006/ole">
            <mc:AlternateContent xmlns:mc="http://schemas.openxmlformats.org/markup-compatibility/2006">
              <mc:Choice xmlns:v="urn:schemas-microsoft-com:vml" Requires="v">
                <p:oleObj spid="_x0000_s4125" name="Microsoft Equation 3.0" r:id="rId5" imgW="5791200" imgH="508000" progId="Equation.3">
                  <p:embed/>
                </p:oleObj>
              </mc:Choice>
              <mc:Fallback>
                <p:oleObj name="Microsoft Equation 3.0" r:id="rId5" imgW="5791200" imgH="5080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5656" y="1268760"/>
                        <a:ext cx="5791200"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1914184214"/>
              </p:ext>
            </p:extLst>
          </p:nvPr>
        </p:nvGraphicFramePr>
        <p:xfrm>
          <a:off x="2267744" y="1844824"/>
          <a:ext cx="4465638" cy="495300"/>
        </p:xfrm>
        <a:graphic>
          <a:graphicData uri="http://schemas.openxmlformats.org/presentationml/2006/ole">
            <mc:AlternateContent xmlns:mc="http://schemas.openxmlformats.org/markup-compatibility/2006">
              <mc:Choice xmlns:v="urn:schemas-microsoft-com:vml" Requires="v">
                <p:oleObj spid="_x0000_s4126" name="Microsoft Equation 3.0" r:id="rId7" imgW="4470400" imgH="495300" progId="Equation.3">
                  <p:embed/>
                </p:oleObj>
              </mc:Choice>
              <mc:Fallback>
                <p:oleObj name="Microsoft Equation 3.0" r:id="rId7" imgW="4470400" imgH="4953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67744" y="1844824"/>
                        <a:ext cx="4465638"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1333330581"/>
              </p:ext>
            </p:extLst>
          </p:nvPr>
        </p:nvGraphicFramePr>
        <p:xfrm>
          <a:off x="2483768" y="3501008"/>
          <a:ext cx="457200" cy="487363"/>
        </p:xfrm>
        <a:graphic>
          <a:graphicData uri="http://schemas.openxmlformats.org/presentationml/2006/ole">
            <mc:AlternateContent xmlns:mc="http://schemas.openxmlformats.org/markup-compatibility/2006">
              <mc:Choice xmlns:v="urn:schemas-microsoft-com:vml" Requires="v">
                <p:oleObj spid="_x0000_s4127" name="Microsoft Equation 3.0" r:id="rId9" imgW="457200" imgH="482600" progId="Equation.3">
                  <p:embed/>
                </p:oleObj>
              </mc:Choice>
              <mc:Fallback>
                <p:oleObj name="Microsoft Equation 3.0" r:id="rId9" imgW="457200" imgH="482600"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83768" y="3501008"/>
                        <a:ext cx="457200" cy="487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9744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lstStyle/>
          <a:p>
            <a:r>
              <a:rPr lang="kk-KZ" sz="2000" b="1" dirty="0">
                <a:latin typeface="Times New Roman" panose="02020603050405020304" pitchFamily="18" charset="0"/>
                <a:cs typeface="Times New Roman" panose="02020603050405020304" pitchFamily="18" charset="0"/>
              </a:rPr>
              <a:t>Теорема 1</a:t>
            </a:r>
            <a:r>
              <a:rPr lang="kk-KZ" sz="2000" b="1" i="1" dirty="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саны </a:t>
            </a:r>
            <a:r>
              <a:rPr lang="kk-KZ" sz="2000" dirty="0">
                <a:latin typeface="Times New Roman" panose="02020603050405020304" pitchFamily="18" charset="0"/>
                <a:cs typeface="Times New Roman" panose="02020603050405020304" pitchFamily="18" charset="0"/>
              </a:rPr>
              <a:t>бөлімінің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еселі  </a:t>
            </a:r>
            <a:r>
              <a:rPr lang="kk-KZ" sz="2000" dirty="0">
                <a:latin typeface="Times New Roman" panose="02020603050405020304" pitchFamily="18" charset="0"/>
                <a:cs typeface="Times New Roman" panose="02020603050405020304" pitchFamily="18" charset="0"/>
              </a:rPr>
              <a:t>түбірі болсын, яғни,  </a:t>
            </a: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мұндағы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онда </a:t>
            </a:r>
            <a:r>
              <a:rPr lang="kk-KZ" sz="2000" dirty="0">
                <a:latin typeface="Times New Roman" panose="02020603050405020304" pitchFamily="18" charset="0"/>
                <a:cs typeface="Times New Roman" panose="02020603050405020304" pitchFamily="18" charset="0"/>
              </a:rPr>
              <a:t>берілген дұрыс бөлшек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ті басқа екі дұрыс бөлшектердің қосындысы ретінде былай жаза аламыз:</a:t>
            </a:r>
            <a:endParaRPr lang="en-US" sz="2000" dirty="0">
              <a:latin typeface="Times New Roman" panose="02020603050405020304" pitchFamily="18" charset="0"/>
              <a:cs typeface="Times New Roman" panose="02020603050405020304" pitchFamily="18" charset="0"/>
            </a:endParaRPr>
          </a:p>
          <a:p>
            <a:pPr marL="0" indent="0" algn="r">
              <a:buNone/>
            </a:pPr>
            <a:r>
              <a:rPr lang="kk-KZ" dirty="0"/>
              <a:t>	</a:t>
            </a:r>
            <a:r>
              <a:rPr lang="ru-RU" dirty="0"/>
              <a:t> </a:t>
            </a:r>
            <a:r>
              <a:rPr lang="kk-KZ" dirty="0"/>
              <a:t> </a:t>
            </a:r>
            <a:r>
              <a:rPr lang="kk-KZ" sz="2000" dirty="0">
                <a:latin typeface="Times New Roman" panose="02020603050405020304" pitchFamily="18" charset="0"/>
                <a:cs typeface="Times New Roman" panose="02020603050405020304" pitchFamily="18" charset="0"/>
              </a:rPr>
              <a:t>(1</a:t>
            </a:r>
            <a:r>
              <a:rPr lang="kk-KZ"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pPr marL="0" indent="0" algn="r">
              <a:buNone/>
            </a:pPr>
            <a:endParaRPr lang="en-US"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мұндағы - нөлге тең емес тұрақты сан,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дәрежесі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бөлімінің  </a:t>
            </a:r>
            <a:r>
              <a:rPr lang="kk-KZ" sz="2000" dirty="0">
                <a:latin typeface="Times New Roman" panose="02020603050405020304" pitchFamily="18" charset="0"/>
                <a:cs typeface="Times New Roman" panose="02020603050405020304" pitchFamily="18" charset="0"/>
              </a:rPr>
              <a:t>дәрежесінен кіші болатын көпмүшелік.</a:t>
            </a:r>
            <a:endParaRPr lang="en-US"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Ары қарай, бөлімінің түбірлері комплекс сандар болатын жағдайды қарастырамыз. Коэффиценттері нақты сандар болатын көпмүшеліктің комплекс түбірлері әрқашанда қос-қостан түйіндес. </a:t>
            </a:r>
            <a:endParaRPr lang="en-US"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Көпмүшелікті нақты коэфицентті көбейткіштерге жіктегенде комплекс түбірлердің әрбір жұбына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түріндегі </a:t>
            </a:r>
            <a:r>
              <a:rPr lang="kk-KZ" sz="2000" dirty="0">
                <a:latin typeface="Times New Roman" panose="02020603050405020304" pitchFamily="18" charset="0"/>
                <a:cs typeface="Times New Roman" panose="02020603050405020304" pitchFamily="18" charset="0"/>
              </a:rPr>
              <a:t>өрнек сәйкес келеді. Егер де комплекс түбірлердің еселігі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-ға тең болса, онда  оған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түріндегі </a:t>
            </a:r>
            <a:r>
              <a:rPr lang="kk-KZ" sz="2000" dirty="0">
                <a:latin typeface="Times New Roman" panose="02020603050405020304" pitchFamily="18" charset="0"/>
                <a:cs typeface="Times New Roman" panose="02020603050405020304" pitchFamily="18" charset="0"/>
              </a:rPr>
              <a:t>өрнек сәйкес келеді.</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2247339608"/>
              </p:ext>
            </p:extLst>
          </p:nvPr>
        </p:nvGraphicFramePr>
        <p:xfrm>
          <a:off x="1835696" y="404664"/>
          <a:ext cx="411163" cy="152400"/>
        </p:xfrm>
        <a:graphic>
          <a:graphicData uri="http://schemas.openxmlformats.org/presentationml/2006/ole">
            <mc:AlternateContent xmlns:mc="http://schemas.openxmlformats.org/markup-compatibility/2006">
              <mc:Choice xmlns:v="urn:schemas-microsoft-com:vml" Requires="v">
                <p:oleObj spid="_x0000_s5197" name="Microsoft Equation 3.0" r:id="rId3" imgW="405872" imgH="152202" progId="Equation.3">
                  <p:embed/>
                </p:oleObj>
              </mc:Choice>
              <mc:Fallback>
                <p:oleObj name="Microsoft Equation 3.0" r:id="rId3" imgW="405872" imgH="152202"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404664"/>
                        <a:ext cx="411163" cy="15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504743550"/>
              </p:ext>
            </p:extLst>
          </p:nvPr>
        </p:nvGraphicFramePr>
        <p:xfrm>
          <a:off x="4283968" y="404664"/>
          <a:ext cx="144463" cy="190500"/>
        </p:xfrm>
        <a:graphic>
          <a:graphicData uri="http://schemas.openxmlformats.org/presentationml/2006/ole">
            <mc:AlternateContent xmlns:mc="http://schemas.openxmlformats.org/markup-compatibility/2006">
              <mc:Choice xmlns:v="urn:schemas-microsoft-com:vml" Requires="v">
                <p:oleObj spid="_x0000_s5198" name="Microsoft Equation 3.0" r:id="rId5" imgW="139639" imgH="190417" progId="Equation.3">
                  <p:embed/>
                </p:oleObj>
              </mc:Choice>
              <mc:Fallback>
                <p:oleObj name="Microsoft Equation 3.0" r:id="rId5" imgW="139639" imgH="190417"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3968" y="404664"/>
                        <a:ext cx="144463"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2945515699"/>
              </p:ext>
            </p:extLst>
          </p:nvPr>
        </p:nvGraphicFramePr>
        <p:xfrm>
          <a:off x="7380312" y="332656"/>
          <a:ext cx="1524000" cy="274638"/>
        </p:xfrm>
        <a:graphic>
          <a:graphicData uri="http://schemas.openxmlformats.org/presentationml/2006/ole">
            <mc:AlternateContent xmlns:mc="http://schemas.openxmlformats.org/markup-compatibility/2006">
              <mc:Choice xmlns:v="urn:schemas-microsoft-com:vml" Requires="v">
                <p:oleObj spid="_x0000_s5199" name="Microsoft Equation 3.0" r:id="rId7" imgW="1524000" imgH="279400" progId="Equation.3">
                  <p:embed/>
                </p:oleObj>
              </mc:Choice>
              <mc:Fallback>
                <p:oleObj name="Microsoft Equation 3.0" r:id="rId7" imgW="1524000" imgH="2794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80312" y="332656"/>
                        <a:ext cx="1524000" cy="274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4271635618"/>
              </p:ext>
            </p:extLst>
          </p:nvPr>
        </p:nvGraphicFramePr>
        <p:xfrm>
          <a:off x="1547664" y="764704"/>
          <a:ext cx="715963" cy="236538"/>
        </p:xfrm>
        <a:graphic>
          <a:graphicData uri="http://schemas.openxmlformats.org/presentationml/2006/ole">
            <mc:AlternateContent xmlns:mc="http://schemas.openxmlformats.org/markup-compatibility/2006">
              <mc:Choice xmlns:v="urn:schemas-microsoft-com:vml" Requires="v">
                <p:oleObj spid="_x0000_s5200" name="Microsoft Equation 3.0" r:id="rId9" imgW="711200" imgH="241300" progId="Equation.3">
                  <p:embed/>
                </p:oleObj>
              </mc:Choice>
              <mc:Fallback>
                <p:oleObj name="Microsoft Equation 3.0" r:id="rId9" imgW="711200" imgH="241300"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47664" y="764704"/>
                        <a:ext cx="7159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918116637"/>
              </p:ext>
            </p:extLst>
          </p:nvPr>
        </p:nvGraphicFramePr>
        <p:xfrm>
          <a:off x="5364088" y="620688"/>
          <a:ext cx="411163" cy="487363"/>
        </p:xfrm>
        <a:graphic>
          <a:graphicData uri="http://schemas.openxmlformats.org/presentationml/2006/ole">
            <mc:AlternateContent xmlns:mc="http://schemas.openxmlformats.org/markup-compatibility/2006">
              <mc:Choice xmlns:v="urn:schemas-microsoft-com:vml" Requires="v">
                <p:oleObj spid="_x0000_s5201" name="Microsoft Equation 3.0" r:id="rId11" imgW="406224" imgH="482391" progId="Equation.3">
                  <p:embed/>
                </p:oleObj>
              </mc:Choice>
              <mc:Fallback>
                <p:oleObj name="Microsoft Equation 3.0" r:id="rId11" imgW="406224" imgH="482391"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64088" y="620688"/>
                        <a:ext cx="411163" cy="487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535877064"/>
              </p:ext>
            </p:extLst>
          </p:nvPr>
        </p:nvGraphicFramePr>
        <p:xfrm>
          <a:off x="3386931" y="1484784"/>
          <a:ext cx="2370138" cy="503238"/>
        </p:xfrm>
        <a:graphic>
          <a:graphicData uri="http://schemas.openxmlformats.org/presentationml/2006/ole">
            <mc:AlternateContent xmlns:mc="http://schemas.openxmlformats.org/markup-compatibility/2006">
              <mc:Choice xmlns:v="urn:schemas-microsoft-com:vml" Requires="v">
                <p:oleObj spid="_x0000_s5202" name="Microsoft Equation 3.0" r:id="rId13" imgW="2373870" imgH="507780" progId="Equation.3">
                  <p:embed/>
                </p:oleObj>
              </mc:Choice>
              <mc:Fallback>
                <p:oleObj name="Microsoft Equation 3.0" r:id="rId13" imgW="2373870" imgH="507780" progId="Equation.3">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86931" y="1484784"/>
                        <a:ext cx="2370138"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Rectangle 2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9" name="Объект 28"/>
          <p:cNvGraphicFramePr>
            <a:graphicFrameLocks noChangeAspect="1"/>
          </p:cNvGraphicFramePr>
          <p:nvPr>
            <p:extLst>
              <p:ext uri="{D42A27DB-BD31-4B8C-83A1-F6EECF244321}">
                <p14:modId xmlns:p14="http://schemas.microsoft.com/office/powerpoint/2010/main" val="3121904369"/>
              </p:ext>
            </p:extLst>
          </p:nvPr>
        </p:nvGraphicFramePr>
        <p:xfrm>
          <a:off x="5076056" y="2276872"/>
          <a:ext cx="411163" cy="236538"/>
        </p:xfrm>
        <a:graphic>
          <a:graphicData uri="http://schemas.openxmlformats.org/presentationml/2006/ole">
            <mc:AlternateContent xmlns:mc="http://schemas.openxmlformats.org/markup-compatibility/2006">
              <mc:Choice xmlns:v="urn:schemas-microsoft-com:vml" Requires="v">
                <p:oleObj spid="_x0000_s5203" name="Microsoft Equation 3.0" r:id="rId15" imgW="405872" imgH="240986" progId="Equation.3">
                  <p:embed/>
                </p:oleObj>
              </mc:Choice>
              <mc:Fallback>
                <p:oleObj name="Microsoft Equation 3.0" r:id="rId15" imgW="405872" imgH="240986" progId="Equation.3">
                  <p:embed/>
                  <p:pic>
                    <p:nvPicPr>
                      <p:cNvPr id="0" name="Object 2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76056" y="2276872"/>
                        <a:ext cx="4111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Rectangle 3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1" name="Объект 30"/>
          <p:cNvGraphicFramePr>
            <a:graphicFrameLocks noChangeAspect="1"/>
          </p:cNvGraphicFramePr>
          <p:nvPr>
            <p:extLst>
              <p:ext uri="{D42A27DB-BD31-4B8C-83A1-F6EECF244321}">
                <p14:modId xmlns:p14="http://schemas.microsoft.com/office/powerpoint/2010/main" val="2488937131"/>
              </p:ext>
            </p:extLst>
          </p:nvPr>
        </p:nvGraphicFramePr>
        <p:xfrm>
          <a:off x="6804248" y="2204864"/>
          <a:ext cx="1028700" cy="274638"/>
        </p:xfrm>
        <a:graphic>
          <a:graphicData uri="http://schemas.openxmlformats.org/presentationml/2006/ole">
            <mc:AlternateContent xmlns:mc="http://schemas.openxmlformats.org/markup-compatibility/2006">
              <mc:Choice xmlns:v="urn:schemas-microsoft-com:vml" Requires="v">
                <p:oleObj spid="_x0000_s5204" name="Microsoft Equation 3.0" r:id="rId17" imgW="1028700" imgH="279400" progId="Equation.3">
                  <p:embed/>
                </p:oleObj>
              </mc:Choice>
              <mc:Fallback>
                <p:oleObj name="Microsoft Equation 3.0" r:id="rId17" imgW="1028700" imgH="279400" progId="Equation.3">
                  <p:embed/>
                  <p:pic>
                    <p:nvPicPr>
                      <p:cNvPr id="0" name="Object 3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04248" y="2204864"/>
                        <a:ext cx="1028700" cy="274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152" name="Picture 32"/>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164288" y="4439302"/>
            <a:ext cx="838200" cy="274638"/>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3" name="Объект 32"/>
          <p:cNvGraphicFramePr>
            <a:graphicFrameLocks noChangeAspect="1"/>
          </p:cNvGraphicFramePr>
          <p:nvPr>
            <p:extLst>
              <p:ext uri="{D42A27DB-BD31-4B8C-83A1-F6EECF244321}">
                <p14:modId xmlns:p14="http://schemas.microsoft.com/office/powerpoint/2010/main" val="3435315729"/>
              </p:ext>
            </p:extLst>
          </p:nvPr>
        </p:nvGraphicFramePr>
        <p:xfrm>
          <a:off x="4283968" y="4492483"/>
          <a:ext cx="122238" cy="168275"/>
        </p:xfrm>
        <a:graphic>
          <a:graphicData uri="http://schemas.openxmlformats.org/presentationml/2006/ole">
            <mc:AlternateContent xmlns:mc="http://schemas.openxmlformats.org/markup-compatibility/2006">
              <mc:Choice xmlns:v="urn:schemas-microsoft-com:vml" Requires="v">
                <p:oleObj spid="_x0000_s5205" name="Microsoft Equation 3.0" r:id="rId20" imgW="126780" imgH="164814" progId="Equation.3">
                  <p:embed/>
                </p:oleObj>
              </mc:Choice>
              <mc:Fallback>
                <p:oleObj name="Microsoft Equation 3.0" r:id="rId20" imgW="126780" imgH="164814" progId="Equation.3">
                  <p:embed/>
                  <p:pic>
                    <p:nvPicPr>
                      <p:cNvPr id="0" name="Object 3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283968" y="4492483"/>
                        <a:ext cx="122238" cy="168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Rectangle 3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5" name="Объект 34"/>
          <p:cNvGraphicFramePr>
            <a:graphicFrameLocks noChangeAspect="1"/>
          </p:cNvGraphicFramePr>
          <p:nvPr>
            <p:extLst>
              <p:ext uri="{D42A27DB-BD31-4B8C-83A1-F6EECF244321}">
                <p14:modId xmlns:p14="http://schemas.microsoft.com/office/powerpoint/2010/main" val="3893430605"/>
              </p:ext>
            </p:extLst>
          </p:nvPr>
        </p:nvGraphicFramePr>
        <p:xfrm>
          <a:off x="3695700" y="4149080"/>
          <a:ext cx="876300" cy="266700"/>
        </p:xfrm>
        <a:graphic>
          <a:graphicData uri="http://schemas.openxmlformats.org/presentationml/2006/ole">
            <mc:AlternateContent xmlns:mc="http://schemas.openxmlformats.org/markup-compatibility/2006">
              <mc:Choice xmlns:v="urn:schemas-microsoft-com:vml" Requires="v">
                <p:oleObj spid="_x0000_s5206" name="Microsoft Equation 3.0" r:id="rId22" imgW="875920" imgH="266584" progId="Equation.3">
                  <p:embed/>
                </p:oleObj>
              </mc:Choice>
              <mc:Fallback>
                <p:oleObj name="Microsoft Equation 3.0" r:id="rId22" imgW="875920" imgH="266584" progId="Equation.3">
                  <p:embed/>
                  <p:pic>
                    <p:nvPicPr>
                      <p:cNvPr id="0" name="Object 3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695700" y="4149080"/>
                        <a:ext cx="8763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53089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a:bodyPr>
          <a:lstStyle/>
          <a:p>
            <a:r>
              <a:rPr lang="kk-KZ" sz="2000" b="1" dirty="0">
                <a:latin typeface="Times New Roman" panose="02020603050405020304" pitchFamily="18" charset="0"/>
                <a:cs typeface="Times New Roman" panose="02020603050405020304" pitchFamily="18" charset="0"/>
              </a:rPr>
              <a:t>Теорема 2</a:t>
            </a:r>
            <a:r>
              <a:rPr lang="kk-KZ" sz="2000" b="1" i="1" dirty="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 Егер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мұндағы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көпмүшелігі </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көпмүшелігіне бөлінбейтін болса, онда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дұрыс </a:t>
            </a:r>
            <a:r>
              <a:rPr lang="kk-KZ" sz="2000" dirty="0">
                <a:latin typeface="Times New Roman" panose="02020603050405020304" pitchFamily="18" charset="0"/>
                <a:cs typeface="Times New Roman" panose="02020603050405020304" pitchFamily="18" charset="0"/>
              </a:rPr>
              <a:t>рационал бөлшегін басқа екі дұрыс бөлшектердің қосындысына  жіктеуге болады:</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lgn="r">
              <a:buNone/>
            </a:pP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(2)</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мұндағы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дәрежесі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көпмүшелігінің </a:t>
            </a:r>
            <a:r>
              <a:rPr lang="kk-KZ" sz="2000" dirty="0">
                <a:latin typeface="Times New Roman" panose="02020603050405020304" pitchFamily="18" charset="0"/>
                <a:cs typeface="Times New Roman" panose="02020603050405020304" pitchFamily="18" charset="0"/>
              </a:rPr>
              <a:t>дәрежесінен кіші көпмүшелік.</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Теорема 1  мен 2-нің  нәтижелерін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дұрыс бөлшегіне қолданып, бөлімі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тің барлық түбірлеріне сәйкес барлық қарапайым бөлшектерді бөліп аламыз. Сонымен, алдыңғы айтқандардан мынадай нәтижелер шығады.</a:t>
            </a:r>
            <a:endParaRPr lang="en-US" sz="2000" dirty="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Егер</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болса</a:t>
            </a:r>
            <a:r>
              <a:rPr lang="kk-KZ" sz="2000" dirty="0">
                <a:latin typeface="Times New Roman" panose="02020603050405020304" pitchFamily="18" charset="0"/>
                <a:cs typeface="Times New Roman" panose="02020603050405020304" pitchFamily="18" charset="0"/>
              </a:rPr>
              <a:t>, онда  </a:t>
            </a:r>
            <a:r>
              <a:rPr lang="kk-KZ" sz="2000" dirty="0" smtClean="0">
                <a:latin typeface="Times New Roman" panose="02020603050405020304" pitchFamily="18" charset="0"/>
                <a:cs typeface="Times New Roman" panose="02020603050405020304" pitchFamily="18" charset="0"/>
              </a:rPr>
              <a:t>бөлшегін </a:t>
            </a:r>
            <a:r>
              <a:rPr lang="kk-KZ" sz="2000" dirty="0">
                <a:latin typeface="Times New Roman" panose="02020603050405020304" pitchFamily="18" charset="0"/>
                <a:cs typeface="Times New Roman" panose="02020603050405020304" pitchFamily="18" charset="0"/>
              </a:rPr>
              <a:t>былай жаза аламыз: </a:t>
            </a:r>
            <a:endParaRPr lang="en-US" sz="2000" dirty="0">
              <a:latin typeface="Times New Roman" panose="02020603050405020304" pitchFamily="18" charset="0"/>
              <a:cs typeface="Times New Roman" panose="02020603050405020304" pitchFamily="18" charset="0"/>
            </a:endParaRPr>
          </a:p>
          <a:p>
            <a:pPr marL="0" indent="0" algn="r">
              <a:buNone/>
            </a:pPr>
            <a:r>
              <a:rPr lang="kk-KZ" sz="2000" dirty="0">
                <a:latin typeface="Times New Roman" panose="02020603050405020304" pitchFamily="18" charset="0"/>
                <a:cs typeface="Times New Roman" panose="02020603050405020304" pitchFamily="18" charset="0"/>
              </a:rPr>
              <a:t>(3)</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3818" y="236538"/>
            <a:ext cx="1935163" cy="3127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1417053845"/>
              </p:ext>
            </p:extLst>
          </p:nvPr>
        </p:nvGraphicFramePr>
        <p:xfrm>
          <a:off x="5652120" y="293688"/>
          <a:ext cx="411163" cy="236538"/>
        </p:xfrm>
        <a:graphic>
          <a:graphicData uri="http://schemas.openxmlformats.org/presentationml/2006/ole">
            <mc:AlternateContent xmlns:mc="http://schemas.openxmlformats.org/markup-compatibility/2006">
              <mc:Choice xmlns:v="urn:schemas-microsoft-com:vml" Requires="v">
                <p:oleObj spid="_x0000_s6193" name="Microsoft Equation 3.0" r:id="rId4" imgW="405872" imgH="240986" progId="Equation.3">
                  <p:embed/>
                </p:oleObj>
              </mc:Choice>
              <mc:Fallback>
                <p:oleObj name="Microsoft Equation 3.0" r:id="rId4" imgW="405872" imgH="240986"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120" y="293688"/>
                        <a:ext cx="4111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14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68344" y="274638"/>
            <a:ext cx="838200" cy="27463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3059691911"/>
              </p:ext>
            </p:extLst>
          </p:nvPr>
        </p:nvGraphicFramePr>
        <p:xfrm>
          <a:off x="5148064" y="411957"/>
          <a:ext cx="341634" cy="404948"/>
        </p:xfrm>
        <a:graphic>
          <a:graphicData uri="http://schemas.openxmlformats.org/presentationml/2006/ole">
            <mc:AlternateContent xmlns:mc="http://schemas.openxmlformats.org/markup-compatibility/2006">
              <mc:Choice xmlns:v="urn:schemas-microsoft-com:vml" Requires="v">
                <p:oleObj spid="_x0000_s6194" name="Microsoft Equation 3.0" r:id="rId7" imgW="406224" imgH="482391" progId="Equation.3">
                  <p:embed/>
                </p:oleObj>
              </mc:Choice>
              <mc:Fallback>
                <p:oleObj name="Microsoft Equation 3.0" r:id="rId7" imgW="406224" imgH="482391"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8064" y="411957"/>
                        <a:ext cx="341634" cy="404948"/>
                      </a:xfrm>
                      <a:prstGeom prst="rect">
                        <a:avLst/>
                      </a:prstGeom>
                      <a:noFill/>
                    </p:spPr>
                  </p:pic>
                </p:oleObj>
              </mc:Fallback>
            </mc:AlternateContent>
          </a:graphicData>
        </a:graphic>
      </p:graphicFrame>
      <p:pic>
        <p:nvPicPr>
          <p:cNvPr id="6152"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59832" y="1268760"/>
            <a:ext cx="3268663" cy="5334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1581896846"/>
              </p:ext>
            </p:extLst>
          </p:nvPr>
        </p:nvGraphicFramePr>
        <p:xfrm>
          <a:off x="1547664" y="1988840"/>
          <a:ext cx="419100" cy="236538"/>
        </p:xfrm>
        <a:graphic>
          <a:graphicData uri="http://schemas.openxmlformats.org/presentationml/2006/ole">
            <mc:AlternateContent xmlns:mc="http://schemas.openxmlformats.org/markup-compatibility/2006">
              <mc:Choice xmlns:v="urn:schemas-microsoft-com:vml" Requires="v">
                <p:oleObj spid="_x0000_s6195" name="Microsoft Equation 3.0" r:id="rId10" imgW="418918" imgH="241195" progId="Equation.3">
                  <p:embed/>
                </p:oleObj>
              </mc:Choice>
              <mc:Fallback>
                <p:oleObj name="Microsoft Equation 3.0" r:id="rId10" imgW="418918" imgH="241195" progId="Equation.3">
                  <p:embed/>
                  <p:pic>
                    <p:nvPicPr>
                      <p:cNvPr id="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47664" y="1988840"/>
                        <a:ext cx="419100"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3934156934"/>
              </p:ext>
            </p:extLst>
          </p:nvPr>
        </p:nvGraphicFramePr>
        <p:xfrm>
          <a:off x="3170056" y="1916832"/>
          <a:ext cx="1311275" cy="266700"/>
        </p:xfrm>
        <a:graphic>
          <a:graphicData uri="http://schemas.openxmlformats.org/presentationml/2006/ole">
            <mc:AlternateContent xmlns:mc="http://schemas.openxmlformats.org/markup-compatibility/2006">
              <mc:Choice xmlns:v="urn:schemas-microsoft-com:vml" Requires="v">
                <p:oleObj spid="_x0000_s6196" name="Microsoft Equation 3.0" r:id="rId12" imgW="1307532" imgH="266584" progId="Equation.3">
                  <p:embed/>
                </p:oleObj>
              </mc:Choice>
              <mc:Fallback>
                <p:oleObj name="Microsoft Equation 3.0" r:id="rId12" imgW="1307532" imgH="266584" progId="Equation.3">
                  <p:embed/>
                  <p:pic>
                    <p:nvPicPr>
                      <p:cNvPr id="0"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70056" y="1916832"/>
                        <a:ext cx="1311275"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157" name="Picture 1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37818" y="2481334"/>
            <a:ext cx="411163" cy="48736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808393430"/>
              </p:ext>
            </p:extLst>
          </p:nvPr>
        </p:nvGraphicFramePr>
        <p:xfrm>
          <a:off x="8521555" y="2606746"/>
          <a:ext cx="373063" cy="236538"/>
        </p:xfrm>
        <a:graphic>
          <a:graphicData uri="http://schemas.openxmlformats.org/presentationml/2006/ole">
            <mc:AlternateContent xmlns:mc="http://schemas.openxmlformats.org/markup-compatibility/2006">
              <mc:Choice xmlns:v="urn:schemas-microsoft-com:vml" Requires="v">
                <p:oleObj spid="_x0000_s6197" name="Microsoft Equation 3.0" r:id="rId15" imgW="368300" imgH="241300" progId="Equation.3">
                  <p:embed/>
                </p:oleObj>
              </mc:Choice>
              <mc:Fallback>
                <p:oleObj name="Microsoft Equation 3.0" r:id="rId15" imgW="368300" imgH="241300" progId="Equation.3">
                  <p:embed/>
                  <p:pic>
                    <p:nvPicPr>
                      <p:cNvPr id="0" name="Object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521555" y="2606746"/>
                        <a:ext cx="3730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4195428424"/>
              </p:ext>
            </p:extLst>
          </p:nvPr>
        </p:nvGraphicFramePr>
        <p:xfrm>
          <a:off x="1475656" y="3573016"/>
          <a:ext cx="3741738" cy="312738"/>
        </p:xfrm>
        <a:graphic>
          <a:graphicData uri="http://schemas.openxmlformats.org/presentationml/2006/ole">
            <mc:AlternateContent xmlns:mc="http://schemas.openxmlformats.org/markup-compatibility/2006">
              <mc:Choice xmlns:v="urn:schemas-microsoft-com:vml" Requires="v">
                <p:oleObj spid="_x0000_s6198" name="Microsoft Equation 3.0" r:id="rId17" imgW="3744875" imgH="317362" progId="Equation.3">
                  <p:embed/>
                </p:oleObj>
              </mc:Choice>
              <mc:Fallback>
                <p:oleObj name="Microsoft Equation 3.0" r:id="rId17" imgW="3744875" imgH="317362" progId="Equation.3">
                  <p:embed/>
                  <p:pic>
                    <p:nvPicPr>
                      <p:cNvPr id="0" name="Object 1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75656" y="3573016"/>
                        <a:ext cx="3741738" cy="312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538119445"/>
              </p:ext>
            </p:extLst>
          </p:nvPr>
        </p:nvGraphicFramePr>
        <p:xfrm>
          <a:off x="2232818" y="4365104"/>
          <a:ext cx="4678363" cy="1431925"/>
        </p:xfrm>
        <a:graphic>
          <a:graphicData uri="http://schemas.openxmlformats.org/presentationml/2006/ole">
            <mc:AlternateContent xmlns:mc="http://schemas.openxmlformats.org/markup-compatibility/2006">
              <mc:Choice xmlns:v="urn:schemas-microsoft-com:vml" Requires="v">
                <p:oleObj spid="_x0000_s6199" name="Microsoft Equation 3.0" r:id="rId19" imgW="4673600" imgH="1435100" progId="Equation.3">
                  <p:embed/>
                </p:oleObj>
              </mc:Choice>
              <mc:Fallback>
                <p:oleObj name="Microsoft Equation 3.0" r:id="rId19" imgW="4673600" imgH="1435100" progId="Equation.3">
                  <p:embed/>
                  <p:pic>
                    <p:nvPicPr>
                      <p:cNvPr id="0" name="Object 1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232818" y="4365104"/>
                        <a:ext cx="4678363" cy="143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31894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62596"/>
            <a:ext cx="8229600" cy="5937523"/>
          </a:xfrm>
        </p:spPr>
        <p:txBody>
          <a:bodyPr>
            <a:normAutofit lnSpcReduction="10000"/>
          </a:bodyPr>
          <a:lstStyle/>
          <a:p>
            <a:r>
              <a:rPr lang="en-US" dirty="0" smtClean="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коэффиценттерін </a:t>
            </a:r>
            <a:r>
              <a:rPr lang="kk-KZ" sz="2400" dirty="0">
                <a:latin typeface="Times New Roman" panose="02020603050405020304" pitchFamily="18" charset="0"/>
                <a:cs typeface="Times New Roman" panose="02020603050405020304" pitchFamily="18" charset="0"/>
              </a:rPr>
              <a:t>табу үшін: жоғарыдағы теңдік тепе-теңдік болғандықтан, теңдіктің оң жағын ортақ бөлімге келтіре отырып, оң жағы мен сол жағы өзара тең бөлшектер аламыз. Оның бөлімдері тең болғандықтан, алымдарын теңестіреміз. </a:t>
            </a:r>
            <a:r>
              <a:rPr lang="en-US" sz="2400" dirty="0" smtClean="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a:t>
            </a:r>
            <a:r>
              <a:rPr lang="kk-KZ" sz="2400" dirty="0">
                <a:latin typeface="Times New Roman" panose="02020603050405020304" pitchFamily="18" charset="0"/>
                <a:cs typeface="Times New Roman" panose="02020603050405020304" pitchFamily="18" charset="0"/>
              </a:rPr>
              <a:t>тің бірдей дәрежелі коэффиценттерін теңестіріп, белгісіз коэффициенттері   </a:t>
            </a:r>
            <a:r>
              <a:rPr lang="en-US" sz="2400" dirty="0" smtClean="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бар </a:t>
            </a:r>
            <a:r>
              <a:rPr lang="kk-KZ" sz="2400" dirty="0">
                <a:latin typeface="Times New Roman" panose="02020603050405020304" pitchFamily="18" charset="0"/>
                <a:cs typeface="Times New Roman" panose="02020603050405020304" pitchFamily="18" charset="0"/>
              </a:rPr>
              <a:t>теңдеулер жүйесін аламыз. Бұл әдіс белгісіз коэффиценттер әдісі деп аталады. </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Коэффициенттерді анықтауда мынадай ескертуді ескерген жөн: оң жағын ортақ бөлімге келтіргеннен кейінгі оң жағы мен сол жағының алымдары тепе-тең болғандықтан, </a:t>
            </a:r>
            <a:r>
              <a:rPr lang="kk-KZ" sz="2400" dirty="0" smtClean="0">
                <a:latin typeface="Times New Roman" panose="02020603050405020304" pitchFamily="18" charset="0"/>
                <a:cs typeface="Times New Roman" panose="02020603050405020304" pitchFamily="18" charset="0"/>
              </a:rPr>
              <a:t>олар</a:t>
            </a:r>
            <a:r>
              <a:rPr lang="en-US" sz="2400" dirty="0" smtClean="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 </a:t>
            </a:r>
            <a:r>
              <a:rPr lang="kk-KZ" sz="2400" dirty="0">
                <a:latin typeface="Times New Roman" panose="02020603050405020304" pitchFamily="18" charset="0"/>
                <a:cs typeface="Times New Roman" panose="02020603050405020304" pitchFamily="18" charset="0"/>
              </a:rPr>
              <a:t>-тің кез келген мәнінде де тепе-тең болуы керек. </a:t>
            </a:r>
            <a:r>
              <a:rPr lang="en-US" sz="2400" dirty="0" smtClean="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ке </a:t>
            </a:r>
            <a:r>
              <a:rPr lang="kk-KZ" sz="2400" dirty="0">
                <a:latin typeface="Times New Roman" panose="02020603050405020304" pitchFamily="18" charset="0"/>
                <a:cs typeface="Times New Roman" panose="02020603050405020304" pitchFamily="18" charset="0"/>
              </a:rPr>
              <a:t>дербес мәндер беру арқылы коэфф</a:t>
            </a:r>
            <a:r>
              <a:rPr lang="ru-RU" sz="2400" dirty="0" err="1">
                <a:latin typeface="Times New Roman" panose="02020603050405020304" pitchFamily="18" charset="0"/>
                <a:cs typeface="Times New Roman" panose="02020603050405020304" pitchFamily="18" charset="0"/>
              </a:rPr>
              <a:t>ициент</a:t>
            </a:r>
            <a:r>
              <a:rPr lang="kk-KZ" sz="2400" dirty="0">
                <a:latin typeface="Times New Roman" panose="02020603050405020304" pitchFamily="18" charset="0"/>
                <a:cs typeface="Times New Roman" panose="02020603050405020304" pitchFamily="18" charset="0"/>
              </a:rPr>
              <a:t>терді анықтайтын теңдеулер аламыз.</a:t>
            </a:r>
            <a:endParaRPr lang="en-US"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Сонымен, кез келген рационал дұрыс бөлшекті  қарапайым рационал бөлшектердің қосындысы түрінде жаза аламыз. </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590693"/>
            <a:ext cx="1104900" cy="2365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409533263"/>
              </p:ext>
            </p:extLst>
          </p:nvPr>
        </p:nvGraphicFramePr>
        <p:xfrm>
          <a:off x="4067944" y="1916832"/>
          <a:ext cx="144463" cy="152400"/>
        </p:xfrm>
        <a:graphic>
          <a:graphicData uri="http://schemas.openxmlformats.org/presentationml/2006/ole">
            <mc:AlternateContent xmlns:mc="http://schemas.openxmlformats.org/markup-compatibility/2006">
              <mc:Choice xmlns:v="urn:schemas-microsoft-com:vml" Requires="v">
                <p:oleObj spid="_x0000_s7197" name="Microsoft Equation 3.0" r:id="rId4" imgW="139639" imgH="152334" progId="Equation.3">
                  <p:embed/>
                </p:oleObj>
              </mc:Choice>
              <mc:Fallback>
                <p:oleObj name="Microsoft Equation 3.0" r:id="rId4" imgW="139639" imgH="152334"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7944" y="1916832"/>
                        <a:ext cx="144463" cy="15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1117129511"/>
              </p:ext>
            </p:extLst>
          </p:nvPr>
        </p:nvGraphicFramePr>
        <p:xfrm>
          <a:off x="7884368" y="2204864"/>
          <a:ext cx="1104900" cy="236538"/>
        </p:xfrm>
        <a:graphic>
          <a:graphicData uri="http://schemas.openxmlformats.org/presentationml/2006/ole">
            <mc:AlternateContent xmlns:mc="http://schemas.openxmlformats.org/markup-compatibility/2006">
              <mc:Choice xmlns:v="urn:schemas-microsoft-com:vml" Requires="v">
                <p:oleObj spid="_x0000_s7198" name="Microsoft Equation 3.0" r:id="rId6" imgW="1104900" imgH="241300" progId="Equation.3">
                  <p:embed/>
                </p:oleObj>
              </mc:Choice>
              <mc:Fallback>
                <p:oleObj name="Microsoft Equation 3.0" r:id="rId6" imgW="1104900" imgH="241300"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4368" y="2204864"/>
                        <a:ext cx="1104900"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1756804427"/>
              </p:ext>
            </p:extLst>
          </p:nvPr>
        </p:nvGraphicFramePr>
        <p:xfrm>
          <a:off x="649439" y="4293096"/>
          <a:ext cx="212274" cy="223936"/>
        </p:xfrm>
        <a:graphic>
          <a:graphicData uri="http://schemas.openxmlformats.org/presentationml/2006/ole">
            <mc:AlternateContent xmlns:mc="http://schemas.openxmlformats.org/markup-compatibility/2006">
              <mc:Choice xmlns:v="urn:schemas-microsoft-com:vml" Requires="v">
                <p:oleObj spid="_x0000_s7199" name="Microsoft Equation 3.0" r:id="rId7" imgW="139639" imgH="152334" progId="Equation.3">
                  <p:embed/>
                </p:oleObj>
              </mc:Choice>
              <mc:Fallback>
                <p:oleObj name="Microsoft Equation 3.0" r:id="rId7" imgW="139639" imgH="152334"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9439" y="4293096"/>
                        <a:ext cx="212274" cy="223936"/>
                      </a:xfrm>
                      <a:prstGeom prst="rect">
                        <a:avLst/>
                      </a:prstGeom>
                      <a:noFill/>
                    </p:spPr>
                  </p:pic>
                </p:oleObj>
              </mc:Fallback>
            </mc:AlternateContent>
          </a:graphicData>
        </a:graphic>
      </p:graphicFrame>
      <p:sp>
        <p:nvSpPr>
          <p:cNvPr id="10"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456117262"/>
              </p:ext>
            </p:extLst>
          </p:nvPr>
        </p:nvGraphicFramePr>
        <p:xfrm>
          <a:off x="7236296" y="4293096"/>
          <a:ext cx="204772" cy="216023"/>
        </p:xfrm>
        <a:graphic>
          <a:graphicData uri="http://schemas.openxmlformats.org/presentationml/2006/ole">
            <mc:AlternateContent xmlns:mc="http://schemas.openxmlformats.org/markup-compatibility/2006">
              <mc:Choice xmlns:v="urn:schemas-microsoft-com:vml" Requires="v">
                <p:oleObj spid="_x0000_s7200" name="Microsoft Equation 3.0" r:id="rId9" imgW="139639" imgH="152334" progId="Equation.3">
                  <p:embed/>
                </p:oleObj>
              </mc:Choice>
              <mc:Fallback>
                <p:oleObj name="Microsoft Equation 3.0" r:id="rId9" imgW="139639" imgH="152334"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6296" y="4293096"/>
                        <a:ext cx="204772" cy="216023"/>
                      </a:xfrm>
                      <a:prstGeom prst="rect">
                        <a:avLst/>
                      </a:prstGeom>
                      <a:noFill/>
                    </p:spPr>
                  </p:pic>
                </p:oleObj>
              </mc:Fallback>
            </mc:AlternateContent>
          </a:graphicData>
        </a:graphic>
      </p:graphicFrame>
    </p:spTree>
    <p:extLst>
      <p:ext uri="{BB962C8B-B14F-4D97-AF65-F5344CB8AC3E}">
        <p14:creationId xmlns:p14="http://schemas.microsoft.com/office/powerpoint/2010/main" val="3838364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a:bodyPr>
          <a:lstStyle/>
          <a:p>
            <a:pPr marL="0" indent="0">
              <a:buNone/>
            </a:pPr>
            <a:r>
              <a:rPr lang="kk-KZ" sz="2000" b="1" dirty="0">
                <a:latin typeface="Times New Roman" panose="02020603050405020304" pitchFamily="18" charset="0"/>
                <a:cs typeface="Times New Roman" panose="02020603050405020304" pitchFamily="18" charset="0"/>
              </a:rPr>
              <a:t>Мысал 2.</a:t>
            </a: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бөлшегін </a:t>
            </a:r>
            <a:r>
              <a:rPr lang="kk-KZ" sz="2000" dirty="0">
                <a:latin typeface="Times New Roman" panose="02020603050405020304" pitchFamily="18" charset="0"/>
                <a:cs typeface="Times New Roman" panose="02020603050405020304" pitchFamily="18" charset="0"/>
              </a:rPr>
              <a:t>қарапайым бөлшектерге жіктейік.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457200" indent="-457200">
              <a:buAutoNum type="arabicParenBoth" startAt="3"/>
            </a:pPr>
            <a:r>
              <a:rPr lang="kk-KZ" sz="2000" dirty="0" smtClean="0">
                <a:latin typeface="Times New Roman" panose="02020603050405020304" pitchFamily="18" charset="0"/>
                <a:cs typeface="Times New Roman" panose="02020603050405020304" pitchFamily="18" charset="0"/>
              </a:rPr>
              <a:t>негізінде</a:t>
            </a: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аламыз</a:t>
            </a:r>
            <a:r>
              <a:rPr lang="kk-KZ" sz="2000" dirty="0">
                <a:latin typeface="Times New Roman" panose="02020603050405020304" pitchFamily="18" charset="0"/>
                <a:cs typeface="Times New Roman" panose="02020603050405020304" pitchFamily="18" charset="0"/>
              </a:rPr>
              <a:t>.  Ортақ бөлімге </a:t>
            </a: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келтіріп</a:t>
            </a:r>
            <a:r>
              <a:rPr lang="kk-KZ" sz="2000" dirty="0">
                <a:latin typeface="Times New Roman" panose="02020603050405020304" pitchFamily="18" charset="0"/>
                <a:cs typeface="Times New Roman" panose="02020603050405020304" pitchFamily="18" charset="0"/>
              </a:rPr>
              <a:t>, алымдарын теңестірсек:	  </a:t>
            </a: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lgn="r">
              <a:buNone/>
            </a:pPr>
            <a:r>
              <a:rPr lang="kk-KZ" sz="2000" dirty="0" smtClean="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4)</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немесе</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p>
          <a:p>
            <a:pPr marL="0"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бос мүше)  коэффиценттерін теңестіре отырып, мынадай теңдеулер жүйесін аламыз: 	</a:t>
            </a:r>
            <a:r>
              <a:rPr lang="ru-RU"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Жүйені шешсек: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endParaRPr lang="en-US" dirty="0"/>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7704" y="267396"/>
            <a:ext cx="1020763" cy="525463"/>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3728" y="972465"/>
            <a:ext cx="3382963" cy="52546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99792" y="2067532"/>
            <a:ext cx="4541838" cy="2746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3264787634"/>
              </p:ext>
            </p:extLst>
          </p:nvPr>
        </p:nvGraphicFramePr>
        <p:xfrm>
          <a:off x="1619672" y="2564904"/>
          <a:ext cx="4830763" cy="228600"/>
        </p:xfrm>
        <a:graphic>
          <a:graphicData uri="http://schemas.openxmlformats.org/presentationml/2006/ole">
            <mc:AlternateContent xmlns:mc="http://schemas.openxmlformats.org/markup-compatibility/2006">
              <mc:Choice xmlns:v="urn:schemas-microsoft-com:vml" Requires="v">
                <p:oleObj spid="_x0000_s8241" name="Microsoft Equation 3.0" r:id="rId6" imgW="4838700" imgH="228600" progId="Equation.3">
                  <p:embed/>
                </p:oleObj>
              </mc:Choice>
              <mc:Fallback>
                <p:oleObj name="Microsoft Equation 3.0" r:id="rId6" imgW="4838700" imgH="2286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9672" y="2564904"/>
                        <a:ext cx="4830763"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199"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544" y="3356992"/>
            <a:ext cx="884238" cy="2667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760020467"/>
              </p:ext>
            </p:extLst>
          </p:nvPr>
        </p:nvGraphicFramePr>
        <p:xfrm>
          <a:off x="3563888" y="3717032"/>
          <a:ext cx="701675" cy="237356"/>
        </p:xfrm>
        <a:graphic>
          <a:graphicData uri="http://schemas.openxmlformats.org/presentationml/2006/ole">
            <mc:AlternateContent xmlns:mc="http://schemas.openxmlformats.org/markup-compatibility/2006">
              <mc:Choice xmlns:v="urn:schemas-microsoft-com:vml" Requires="v">
                <p:oleObj spid="_x0000_s8242" name="Microsoft Equation 3.0" r:id="rId9" imgW="698197" imgH="215806" progId="Equation.3">
                  <p:embed/>
                </p:oleObj>
              </mc:Choice>
              <mc:Fallback>
                <p:oleObj name="Microsoft Equation 3.0" r:id="rId9" imgW="698197" imgH="215806"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3888" y="3717032"/>
                        <a:ext cx="701675" cy="237356"/>
                      </a:xfrm>
                      <a:prstGeom prst="rect">
                        <a:avLst/>
                      </a:prstGeom>
                      <a:noFill/>
                    </p:spPr>
                  </p:pic>
                </p:oleObj>
              </mc:Fallback>
            </mc:AlternateContent>
          </a:graphicData>
        </a:graphic>
      </p:graphicFrame>
      <p:sp>
        <p:nvSpPr>
          <p:cNvPr id="8"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2503923202"/>
              </p:ext>
            </p:extLst>
          </p:nvPr>
        </p:nvGraphicFramePr>
        <p:xfrm>
          <a:off x="4355976" y="3717032"/>
          <a:ext cx="723900" cy="212725"/>
        </p:xfrm>
        <a:graphic>
          <a:graphicData uri="http://schemas.openxmlformats.org/presentationml/2006/ole">
            <mc:AlternateContent xmlns:mc="http://schemas.openxmlformats.org/markup-compatibility/2006">
              <mc:Choice xmlns:v="urn:schemas-microsoft-com:vml" Requires="v">
                <p:oleObj spid="_x0000_s8243" name="Microsoft Equation 3.0" r:id="rId11" imgW="723586" imgH="215806" progId="Equation.3">
                  <p:embed/>
                </p:oleObj>
              </mc:Choice>
              <mc:Fallback>
                <p:oleObj name="Microsoft Equation 3.0" r:id="rId11" imgW="723586" imgH="215806"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55976" y="3717032"/>
                        <a:ext cx="723900" cy="212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1854975524"/>
              </p:ext>
            </p:extLst>
          </p:nvPr>
        </p:nvGraphicFramePr>
        <p:xfrm>
          <a:off x="5148064" y="3717032"/>
          <a:ext cx="1341438" cy="212725"/>
        </p:xfrm>
        <a:graphic>
          <a:graphicData uri="http://schemas.openxmlformats.org/presentationml/2006/ole">
            <mc:AlternateContent xmlns:mc="http://schemas.openxmlformats.org/markup-compatibility/2006">
              <mc:Choice xmlns:v="urn:schemas-microsoft-com:vml" Requires="v">
                <p:oleObj spid="_x0000_s8244" name="Microsoft Equation 3.0" r:id="rId13" imgW="1345616" imgH="215806" progId="Equation.3">
                  <p:embed/>
                </p:oleObj>
              </mc:Choice>
              <mc:Fallback>
                <p:oleObj name="Microsoft Equation 3.0" r:id="rId13" imgW="1345616" imgH="215806" progId="Equation.3">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48064" y="3717032"/>
                        <a:ext cx="1341438" cy="212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627249834"/>
              </p:ext>
            </p:extLst>
          </p:nvPr>
        </p:nvGraphicFramePr>
        <p:xfrm>
          <a:off x="6588224" y="3717032"/>
          <a:ext cx="1539875" cy="212725"/>
        </p:xfrm>
        <a:graphic>
          <a:graphicData uri="http://schemas.openxmlformats.org/presentationml/2006/ole">
            <mc:AlternateContent xmlns:mc="http://schemas.openxmlformats.org/markup-compatibility/2006">
              <mc:Choice xmlns:v="urn:schemas-microsoft-com:vml" Requires="v">
                <p:oleObj spid="_x0000_s8245" name="Microsoft Equation 3.0" r:id="rId15" imgW="1536033" imgH="215806" progId="Equation.3">
                  <p:embed/>
                </p:oleObj>
              </mc:Choice>
              <mc:Fallback>
                <p:oleObj name="Microsoft Equation 3.0" r:id="rId15" imgW="1536033" imgH="215806" progId="Equation.3">
                  <p:embed/>
                  <p:pic>
                    <p:nvPicPr>
                      <p:cNvPr id="0"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588224" y="3717032"/>
                        <a:ext cx="1539875" cy="212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3800156436"/>
              </p:ext>
            </p:extLst>
          </p:nvPr>
        </p:nvGraphicFramePr>
        <p:xfrm>
          <a:off x="2440600" y="4005064"/>
          <a:ext cx="2019300" cy="396875"/>
        </p:xfrm>
        <a:graphic>
          <a:graphicData uri="http://schemas.openxmlformats.org/presentationml/2006/ole">
            <mc:AlternateContent xmlns:mc="http://schemas.openxmlformats.org/markup-compatibility/2006">
              <mc:Choice xmlns:v="urn:schemas-microsoft-com:vml" Requires="v">
                <p:oleObj spid="_x0000_s8246" name="Microsoft Equation 3.0" r:id="rId17" imgW="2019300" imgH="393700" progId="Equation.3">
                  <p:embed/>
                </p:oleObj>
              </mc:Choice>
              <mc:Fallback>
                <p:oleObj name="Microsoft Equation 3.0" r:id="rId17" imgW="2019300" imgH="393700" progId="Equation.3">
                  <p:embed/>
                  <p:pic>
                    <p:nvPicPr>
                      <p:cNvPr id="0" name="Object 1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440600" y="4005064"/>
                        <a:ext cx="2019300" cy="396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85632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lstStyle/>
          <a:p>
            <a:pPr marL="0" indent="0">
              <a:buNone/>
            </a:pPr>
            <a:r>
              <a:rPr lang="kk-KZ" sz="2000" b="1" dirty="0">
                <a:latin typeface="Times New Roman" panose="02020603050405020304" pitchFamily="18" charset="0"/>
                <a:cs typeface="Times New Roman" panose="02020603050405020304" pitchFamily="18" charset="0"/>
              </a:rPr>
              <a:t>Мысал </a:t>
            </a:r>
            <a:r>
              <a:rPr lang="ru-RU" sz="2000" b="1" dirty="0">
                <a:latin typeface="Times New Roman" panose="02020603050405020304" pitchFamily="18" charset="0"/>
                <a:cs typeface="Times New Roman" panose="02020603050405020304" pitchFamily="18" charset="0"/>
              </a:rPr>
              <a:t>3.</a:t>
            </a:r>
            <a:endParaRPr lang="en-US" sz="2000" dirty="0">
              <a:latin typeface="Times New Roman" panose="02020603050405020304" pitchFamily="18" charset="0"/>
              <a:cs typeface="Times New Roman" panose="02020603050405020304" pitchFamily="18" charset="0"/>
            </a:endParaRPr>
          </a:p>
          <a:p>
            <a:pPr>
              <a:buFontTx/>
              <a:buChar char="-"/>
            </a:pPr>
            <a:r>
              <a:rPr lang="kk-KZ" sz="2000" dirty="0" smtClean="0">
                <a:latin typeface="Times New Roman" panose="02020603050405020304" pitchFamily="18" charset="0"/>
                <a:cs typeface="Times New Roman" panose="02020603050405020304" pitchFamily="18" charset="0"/>
              </a:rPr>
              <a:t>тың </a:t>
            </a:r>
            <a:r>
              <a:rPr lang="kk-KZ" sz="2000" dirty="0">
                <a:latin typeface="Times New Roman" panose="02020603050405020304" pitchFamily="18" charset="0"/>
                <a:cs typeface="Times New Roman" panose="02020603050405020304" pitchFamily="18" charset="0"/>
              </a:rPr>
              <a:t>коэффиценттерін теңестірсек: </a:t>
            </a:r>
            <a:endParaRPr lang="en-US" sz="2000" dirty="0" smtClean="0">
              <a:latin typeface="Times New Roman" panose="02020603050405020304" pitchFamily="18" charset="0"/>
              <a:cs typeface="Times New Roman" panose="02020603050405020304" pitchFamily="18" charset="0"/>
            </a:endParaRPr>
          </a:p>
          <a:p>
            <a:pPr>
              <a:buFontTx/>
              <a:buChar char="-"/>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Жоғарыдағы </a:t>
            </a:r>
            <a:r>
              <a:rPr lang="kk-KZ" sz="2000" dirty="0">
                <a:latin typeface="Times New Roman" panose="02020603050405020304" pitchFamily="18" charset="0"/>
                <a:cs typeface="Times New Roman" panose="02020603050405020304" pitchFamily="18" charset="0"/>
              </a:rPr>
              <a:t>айтылғандардан, біз кез келген рационал функцияның элементар функциялар арқылы  интегралданатынын анықтадық.  </a:t>
            </a:r>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724979639"/>
              </p:ext>
            </p:extLst>
          </p:nvPr>
        </p:nvGraphicFramePr>
        <p:xfrm>
          <a:off x="323528" y="836712"/>
          <a:ext cx="198438" cy="236538"/>
        </p:xfrm>
        <a:graphic>
          <a:graphicData uri="http://schemas.openxmlformats.org/presentationml/2006/ole">
            <mc:AlternateContent xmlns:mc="http://schemas.openxmlformats.org/markup-compatibility/2006">
              <mc:Choice xmlns:v="urn:schemas-microsoft-com:vml" Requires="v">
                <p:oleObj spid="_x0000_s9235" name="Microsoft Equation 3.0" r:id="rId3" imgW="203112" imgH="241195" progId="Equation.3">
                  <p:embed/>
                </p:oleObj>
              </mc:Choice>
              <mc:Fallback>
                <p:oleObj name="Microsoft Equation 3.0" r:id="rId3" imgW="203112" imgH="241195"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836712"/>
                        <a:ext cx="198438"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1209277142"/>
              </p:ext>
            </p:extLst>
          </p:nvPr>
        </p:nvGraphicFramePr>
        <p:xfrm>
          <a:off x="4499992" y="764704"/>
          <a:ext cx="1744663" cy="449263"/>
        </p:xfrm>
        <a:graphic>
          <a:graphicData uri="http://schemas.openxmlformats.org/presentationml/2006/ole">
            <mc:AlternateContent xmlns:mc="http://schemas.openxmlformats.org/markup-compatibility/2006">
              <mc:Choice xmlns:v="urn:schemas-microsoft-com:vml" Requires="v">
                <p:oleObj spid="_x0000_s9236" name="Microsoft Equation 3.0" r:id="rId5" imgW="1739900" imgH="444500" progId="Equation.3">
                  <p:embed/>
                </p:oleObj>
              </mc:Choice>
              <mc:Fallback>
                <p:oleObj name="Microsoft Equation 3.0" r:id="rId5" imgW="1739900" imgH="4445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764704"/>
                        <a:ext cx="1744663" cy="449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3329238597"/>
              </p:ext>
            </p:extLst>
          </p:nvPr>
        </p:nvGraphicFramePr>
        <p:xfrm>
          <a:off x="2267744" y="1484784"/>
          <a:ext cx="4244975" cy="838200"/>
        </p:xfrm>
        <a:graphic>
          <a:graphicData uri="http://schemas.openxmlformats.org/presentationml/2006/ole">
            <mc:AlternateContent xmlns:mc="http://schemas.openxmlformats.org/markup-compatibility/2006">
              <mc:Choice xmlns:v="urn:schemas-microsoft-com:vml" Requires="v">
                <p:oleObj spid="_x0000_s9237" name="Microsoft Equation 3.0" r:id="rId7" imgW="4241800" imgH="838200" progId="Equation.3">
                  <p:embed/>
                </p:oleObj>
              </mc:Choice>
              <mc:Fallback>
                <p:oleObj name="Microsoft Equation 3.0" r:id="rId7" imgW="4241800" imgH="8382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67744" y="1484784"/>
                        <a:ext cx="424497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398150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106</TotalTime>
  <Words>500</Words>
  <Application>Microsoft Office PowerPoint</Application>
  <PresentationFormat>Экран (4:3)</PresentationFormat>
  <Paragraphs>86</Paragraphs>
  <Slides>10</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10</vt:i4>
      </vt:variant>
    </vt:vector>
  </HeadingPairs>
  <TitlesOfParts>
    <vt:vector size="12" baseType="lpstr">
      <vt:lpstr>Волна</vt:lpstr>
      <vt:lpstr>Microsoft Equation 3.0</vt:lpstr>
      <vt:lpstr>    №2-дәріс.   Тақырыбы: Рационал өрнектерді интегралдау. Дұрыс рационал бөлшектерді қарапайым бөлшектер қосындысы ретінде жіктеу. Анықталмаған коэффициенттер әдісі. Рационал бөлшектерді интегралдау барысында элементар функцияларға келтіру. Остроградский әдісі. </vt:lpstr>
      <vt:lpstr> 1.Қарапайым  рационал бөлшектер және оларды интегралдау.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№2-дәріс.   Тақырыбы: Рационал өрнектерді интегралдау. Дұрыс рационал бөлшектерді қарапайым бөлшектер қосындысы ретінде жіктеу. Анықталмаған коэффициенттер әдісі. Рационал бөлшектерді интегралдау барысында элементар функцияларға келтіру. Остроградский әдісі.</dc:title>
  <dc:creator>Ляззат</dc:creator>
  <cp:lastModifiedBy>Ляззат</cp:lastModifiedBy>
  <cp:revision>13</cp:revision>
  <dcterms:created xsi:type="dcterms:W3CDTF">2023-10-16T05:38:43Z</dcterms:created>
  <dcterms:modified xsi:type="dcterms:W3CDTF">2023-10-25T16:53:16Z</dcterms:modified>
</cp:coreProperties>
</file>